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handoutMasterIdLst>
    <p:handoutMasterId r:id="rId55"/>
  </p:handoutMasterIdLst>
  <p:sldIdLst>
    <p:sldId id="497" r:id="rId2"/>
    <p:sldId id="460" r:id="rId3"/>
    <p:sldId id="474" r:id="rId4"/>
    <p:sldId id="504" r:id="rId5"/>
    <p:sldId id="505" r:id="rId6"/>
    <p:sldId id="506" r:id="rId7"/>
    <p:sldId id="475" r:id="rId8"/>
    <p:sldId id="509" r:id="rId9"/>
    <p:sldId id="507" r:id="rId10"/>
    <p:sldId id="508" r:id="rId11"/>
    <p:sldId id="510" r:id="rId12"/>
    <p:sldId id="471" r:id="rId13"/>
    <p:sldId id="468" r:id="rId14"/>
    <p:sldId id="528" r:id="rId15"/>
    <p:sldId id="511" r:id="rId16"/>
    <p:sldId id="529" r:id="rId17"/>
    <p:sldId id="470" r:id="rId18"/>
    <p:sldId id="530" r:id="rId19"/>
    <p:sldId id="469" r:id="rId20"/>
    <p:sldId id="514" r:id="rId21"/>
    <p:sldId id="517" r:id="rId22"/>
    <p:sldId id="527" r:id="rId23"/>
    <p:sldId id="520" r:id="rId24"/>
    <p:sldId id="518" r:id="rId25"/>
    <p:sldId id="519" r:id="rId26"/>
    <p:sldId id="515" r:id="rId27"/>
    <p:sldId id="526" r:id="rId28"/>
    <p:sldId id="521" r:id="rId29"/>
    <p:sldId id="466" r:id="rId30"/>
    <p:sldId id="522" r:id="rId31"/>
    <p:sldId id="478" r:id="rId32"/>
    <p:sldId id="523" r:id="rId33"/>
    <p:sldId id="490" r:id="rId34"/>
    <p:sldId id="524" r:id="rId35"/>
    <p:sldId id="462" r:id="rId36"/>
    <p:sldId id="465" r:id="rId37"/>
    <p:sldId id="495" r:id="rId38"/>
    <p:sldId id="498" r:id="rId39"/>
    <p:sldId id="488" r:id="rId40"/>
    <p:sldId id="499" r:id="rId41"/>
    <p:sldId id="500" r:id="rId42"/>
    <p:sldId id="489" r:id="rId43"/>
    <p:sldId id="525" r:id="rId44"/>
    <p:sldId id="494" r:id="rId45"/>
    <p:sldId id="479" r:id="rId46"/>
    <p:sldId id="485" r:id="rId47"/>
    <p:sldId id="486" r:id="rId48"/>
    <p:sldId id="481" r:id="rId49"/>
    <p:sldId id="482" r:id="rId50"/>
    <p:sldId id="483" r:id="rId51"/>
    <p:sldId id="487" r:id="rId52"/>
    <p:sldId id="503"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00FF08"/>
    <a:srgbClr val="FFFFFF"/>
    <a:srgbClr val="F7FFD0"/>
    <a:srgbClr val="EAFBB9"/>
    <a:srgbClr val="EFF4FF"/>
    <a:srgbClr val="E4F0FF"/>
    <a:srgbClr val="D2E6FA"/>
    <a:srgbClr val="B9E5FA"/>
    <a:srgbClr val="FBF3E0"/>
    <a:srgbClr val="FBF4D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280" autoAdjust="0"/>
  </p:normalViewPr>
  <p:slideViewPr>
    <p:cSldViewPr snapToGrid="0" snapToObjects="1">
      <p:cViewPr varScale="1">
        <p:scale>
          <a:sx n="89" d="100"/>
          <a:sy n="89" d="100"/>
        </p:scale>
        <p:origin x="-1968" y="-1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C89751-3036-8D4D-8C6A-F94D388D1609}" type="datetimeFigureOut">
              <a:rPr lang="en-US" smtClean="0"/>
              <a:t>12/4/19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614968-4EA8-3547-9847-DF9903D9D3AA}" type="slidenum">
              <a:rPr lang="en-US" smtClean="0"/>
              <a:t>‹#›</a:t>
            </a:fld>
            <a:endParaRPr lang="en-US"/>
          </a:p>
        </p:txBody>
      </p:sp>
    </p:spTree>
    <p:extLst>
      <p:ext uri="{BB962C8B-B14F-4D97-AF65-F5344CB8AC3E}">
        <p14:creationId xmlns:p14="http://schemas.microsoft.com/office/powerpoint/2010/main" val="884179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31B4F-329B-D045-9890-CB34E01018EC}" type="datetimeFigureOut">
              <a:rPr lang="en-US" smtClean="0"/>
              <a:t>12/4/19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9B3BF-09C0-0D44-AD49-A817E0597980}" type="slidenum">
              <a:rPr lang="en-US" smtClean="0"/>
              <a:t>‹#›</a:t>
            </a:fld>
            <a:endParaRPr lang="en-US"/>
          </a:p>
        </p:txBody>
      </p:sp>
    </p:spTree>
    <p:extLst>
      <p:ext uri="{BB962C8B-B14F-4D97-AF65-F5344CB8AC3E}">
        <p14:creationId xmlns:p14="http://schemas.microsoft.com/office/powerpoint/2010/main" val="12661806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image" Target="../media/image10.png"/></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X-wind collaboration</a:t>
            </a:r>
          </a:p>
        </p:txBody>
      </p:sp>
      <p:sp>
        <p:nvSpPr>
          <p:cNvPr id="4" name="Slide Number Placeholder 3"/>
          <p:cNvSpPr>
            <a:spLocks noGrp="1"/>
          </p:cNvSpPr>
          <p:nvPr>
            <p:ph type="sldNum" sz="quarter" idx="10"/>
          </p:nvPr>
        </p:nvSpPr>
        <p:spPr/>
        <p:txBody>
          <a:bodyPr/>
          <a:lstStyle/>
          <a:p>
            <a:fld id="{FD27859D-BD2F-ED4A-98D9-D354E2238587}" type="slidenum">
              <a:rPr lang="en-US" smtClean="0"/>
              <a:t>1</a:t>
            </a:fld>
            <a:endParaRPr lang="en-US"/>
          </a:p>
        </p:txBody>
      </p:sp>
    </p:spTree>
    <p:extLst>
      <p:ext uri="{BB962C8B-B14F-4D97-AF65-F5344CB8AC3E}">
        <p14:creationId xmlns:p14="http://schemas.microsoft.com/office/powerpoint/2010/main" val="3682294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 mis à la disposition libre</a:t>
            </a:r>
            <a:r>
              <a:rPr lang="en-US" baseline="0">
                <a:solidFill>
                  <a:srgbClr val="000000"/>
                </a:solidFill>
                <a:latin typeface="Geneva"/>
                <a:cs typeface="Geneva"/>
              </a:rPr>
              <a:t> de la communauté</a:t>
            </a:r>
            <a:endParaRPr lang="en-US">
              <a:solidFill>
                <a:srgbClr val="000000"/>
              </a:solidFill>
              <a:latin typeface="Geneva"/>
              <a:cs typeface="Geneva"/>
            </a:endParaRP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13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14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16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Disque permanent</a:t>
            </a:r>
          </a:p>
          <a:p>
            <a:endParaRPr lang="en-US" baseline="0" dirty="0" smtClean="0"/>
          </a:p>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a:t>
            </a:r>
          </a:p>
        </p:txBody>
      </p:sp>
      <p:sp>
        <p:nvSpPr>
          <p:cNvPr id="4" name="Slide Number Placeholder 3"/>
          <p:cNvSpPr>
            <a:spLocks noGrp="1"/>
          </p:cNvSpPr>
          <p:nvPr>
            <p:ph type="sldNum" sz="quarter" idx="10"/>
          </p:nvPr>
        </p:nvSpPr>
        <p:spPr/>
        <p:txBody>
          <a:bodyPr/>
          <a:lstStyle/>
          <a:p>
            <a:fld id="{FD27859D-BD2F-ED4A-98D9-D354E2238587}" type="slidenum">
              <a:rPr lang="en-US" smtClean="0"/>
              <a:t>17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Disque permanent</a:t>
            </a:r>
          </a:p>
          <a:p>
            <a:endParaRPr lang="en-US" baseline="0" dirty="0" smtClean="0"/>
          </a:p>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a:t>
            </a:r>
          </a:p>
        </p:txBody>
      </p:sp>
      <p:sp>
        <p:nvSpPr>
          <p:cNvPr id="4" name="Slide Number Placeholder 3"/>
          <p:cNvSpPr>
            <a:spLocks noGrp="1"/>
          </p:cNvSpPr>
          <p:nvPr>
            <p:ph type="sldNum" sz="quarter" idx="10"/>
          </p:nvPr>
        </p:nvSpPr>
        <p:spPr/>
        <p:txBody>
          <a:bodyPr/>
          <a:lstStyle/>
          <a:p>
            <a:fld id="{FD27859D-BD2F-ED4A-98D9-D354E2238587}" type="slidenum">
              <a:rPr lang="en-US" smtClean="0"/>
              <a:t>18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endParaRPr lang="en-US" baseline="0" dirty="0" smtClean="0"/>
          </a:p>
          <a:p>
            <a:endParaRPr lang="en-US" baseline="0" dirty="0" smtClean="0"/>
          </a:p>
          <a:p>
            <a:pPr algn="ctr">
              <a:lnSpc>
                <a:spcPct val="110000"/>
              </a:lnSpc>
              <a:buSzPct val="100000"/>
            </a:pPr>
            <a:r>
              <a:rPr lang="en-US" sz="1200" b="1" i="1" dirty="0">
                <a:solidFill>
                  <a:srgbClr val="000000"/>
                </a:solidFill>
                <a:latin typeface="Geneva"/>
                <a:cs typeface="Geneva"/>
              </a:rPr>
              <a:t>“We should not expect the first […] GW chirps from </a:t>
            </a:r>
          </a:p>
          <a:p>
            <a:pPr algn="ctr">
              <a:lnSpc>
                <a:spcPct val="110000"/>
              </a:lnSpc>
              <a:buSzPct val="100000"/>
            </a:pPr>
            <a:r>
              <a:rPr lang="en-US" sz="12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200" b="1" i="1" dirty="0">
                <a:solidFill>
                  <a:srgbClr val="000000"/>
                </a:solidFill>
                <a:latin typeface="Geneva"/>
                <a:cs typeface="Geneva"/>
              </a:rPr>
              <a:t> relativistically beamed out of our </a:t>
            </a:r>
            <a:r>
              <a:rPr lang="en-US" sz="1200" b="1" i="1" dirty="0">
                <a:solidFill>
                  <a:srgbClr val="800000"/>
                </a:solidFill>
                <a:latin typeface="Geneva"/>
                <a:cs typeface="Geneva"/>
              </a:rPr>
              <a:t>line of sight</a:t>
            </a:r>
            <a:r>
              <a:rPr lang="en-US" sz="1200" b="1" i="1" dirty="0">
                <a:solidFill>
                  <a:srgbClr val="000000"/>
                </a:solidFill>
                <a:latin typeface="Geneva"/>
                <a:cs typeface="Geneva"/>
              </a:rPr>
              <a:t>”   </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19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Servi d’une année de financement normalien pour réaliser un stage de recherche d’un an au Kavli Institute for Astrophysics du MIT</a:t>
            </a:r>
          </a:p>
          <a:p>
            <a:endParaRPr lang="en-US" baseline="0" dirty="0" smtClean="0"/>
          </a:p>
          <a:p>
            <a:r>
              <a:rPr lang="en-US" baseline="0" dirty="0" smtClean="0"/>
              <a:t>Bourse où je dispose de mon propre financement pour les voyages, le matériel, inviter des collaborateurs</a:t>
            </a:r>
          </a:p>
        </p:txBody>
      </p:sp>
      <p:sp>
        <p:nvSpPr>
          <p:cNvPr id="4" name="Slide Number Placeholder 3"/>
          <p:cNvSpPr>
            <a:spLocks noGrp="1"/>
          </p:cNvSpPr>
          <p:nvPr>
            <p:ph type="sldNum" sz="quarter" idx="10"/>
          </p:nvPr>
        </p:nvSpPr>
        <p:spPr/>
        <p:txBody>
          <a:bodyPr/>
          <a:lstStyle/>
          <a:p>
            <a:fld id="{FD27859D-BD2F-ED4A-98D9-D354E2238587}" type="slidenum">
              <a:rPr lang="en-US" smtClean="0"/>
              <a:t>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endParaRPr lang="en-US" baseline="0" dirty="0" smtClean="0"/>
          </a:p>
          <a:p>
            <a:endParaRPr lang="en-US" baseline="0" dirty="0" smtClean="0"/>
          </a:p>
          <a:p>
            <a:pPr algn="ctr">
              <a:lnSpc>
                <a:spcPct val="110000"/>
              </a:lnSpc>
              <a:buSzPct val="100000"/>
            </a:pPr>
            <a:r>
              <a:rPr lang="en-US" sz="1200" b="1" i="1" dirty="0">
                <a:solidFill>
                  <a:srgbClr val="000000"/>
                </a:solidFill>
                <a:latin typeface="Geneva"/>
                <a:cs typeface="Geneva"/>
              </a:rPr>
              <a:t>“We should not expect the first […] GW chirps from </a:t>
            </a:r>
          </a:p>
          <a:p>
            <a:pPr algn="ctr">
              <a:lnSpc>
                <a:spcPct val="110000"/>
              </a:lnSpc>
              <a:buSzPct val="100000"/>
            </a:pPr>
            <a:r>
              <a:rPr lang="en-US" sz="12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200" b="1" i="1" dirty="0">
                <a:solidFill>
                  <a:srgbClr val="000000"/>
                </a:solidFill>
                <a:latin typeface="Geneva"/>
                <a:cs typeface="Geneva"/>
              </a:rPr>
              <a:t> relativistically beamed out of our </a:t>
            </a:r>
            <a:r>
              <a:rPr lang="en-US" sz="1200" b="1" i="1" dirty="0">
                <a:solidFill>
                  <a:srgbClr val="800000"/>
                </a:solidFill>
                <a:latin typeface="Geneva"/>
                <a:cs typeface="Geneva"/>
              </a:rPr>
              <a:t>line of sight</a:t>
            </a:r>
            <a:r>
              <a:rPr lang="en-US" sz="1200" b="1" i="1" dirty="0">
                <a:solidFill>
                  <a:srgbClr val="000000"/>
                </a:solidFill>
                <a:latin typeface="Geneva"/>
                <a:cs typeface="Geneva"/>
              </a:rPr>
              <a:t>”   </a:t>
            </a:r>
          </a:p>
          <a:p>
            <a:endParaRPr lang="en-US" baseline="0" dirty="0" smtClean="0"/>
          </a:p>
          <a:p>
            <a:r>
              <a:rPr lang="en-US" baseline="0" dirty="0" smtClean="0"/>
              <a:t>Qu’est-ce que SVOM?</a:t>
            </a:r>
          </a:p>
        </p:txBody>
      </p:sp>
      <p:sp>
        <p:nvSpPr>
          <p:cNvPr id="4" name="Slide Number Placeholder 3"/>
          <p:cNvSpPr>
            <a:spLocks noGrp="1"/>
          </p:cNvSpPr>
          <p:nvPr>
            <p:ph type="sldNum" sz="quarter" idx="10"/>
          </p:nvPr>
        </p:nvSpPr>
        <p:spPr/>
        <p:txBody>
          <a:bodyPr/>
          <a:lstStyle/>
          <a:p>
            <a:fld id="{FD27859D-BD2F-ED4A-98D9-D354E2238587}" type="slidenum">
              <a:rPr lang="en-US" smtClean="0"/>
              <a:t>20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La chronologie des évènements</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La chronologie des évènements</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Flux de neutrinos qui va altérer la fraction électronique dans l’ejecta, la quantité de lanthanides formés et l’opacité de l’ejecta</a:t>
            </a:r>
          </a:p>
        </p:txBody>
      </p:sp>
      <p:sp>
        <p:nvSpPr>
          <p:cNvPr id="4" name="Slide Number Placeholder 3"/>
          <p:cNvSpPr>
            <a:spLocks noGrp="1"/>
          </p:cNvSpPr>
          <p:nvPr>
            <p:ph type="sldNum" sz="quarter" idx="10"/>
          </p:nvPr>
        </p:nvSpPr>
        <p:spPr/>
        <p:txBody>
          <a:bodyPr/>
          <a:lstStyle/>
          <a:p>
            <a:fld id="{FD27859D-BD2F-ED4A-98D9-D354E2238587}" type="slidenum">
              <a:rPr lang="en-US" smtClean="0"/>
              <a:t>25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Les connexions multiples entre ces différentes composantes illustrent en quoi une étude numérique est indispensable à une meilleure compréhension de ces systèmes. Ce schéma souligne aussi l’importance de relaxer les hypothèses de symmétrie du problème sur lesquelles reposent le plus souvent les approches semi-analytiques et de traiter ce problème en dimension 3. Ainsi, nous serons en mesure d’étudier l’impact que la ligne de visée peut avoir sur les observables. A l’IAP, j’aurai des interlocuteurs numériques gr</a:t>
            </a:r>
            <a:r>
              <a:rPr lang="en-US" baseline="0" dirty="0" smtClean="0"/>
              <a:t>âce à Marta Volontieri et son équipe qui utilisent le code RAMSES pour étudier par exemple la croissance des trous noirs supermassifs.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26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 ce projet s’insère particulièrement bien dans les thématiques de l’équipe ASTHUP, les connexions avec les domaines d’intér</a:t>
            </a:r>
            <a:r>
              <a:rPr lang="en-US" baseline="0" dirty="0" smtClean="0"/>
              <a:t>êt du</a:t>
            </a:r>
            <a:r>
              <a:rPr lang="en-US" baseline="0" dirty="0" smtClean="0"/>
              <a:t> GReCO ne sont pas en reste.</a:t>
            </a:r>
          </a:p>
          <a:p>
            <a:endParaRPr lang="en-US" baseline="0" dirty="0" smtClean="0"/>
          </a:p>
          <a:p>
            <a:r>
              <a:rPr lang="en-US" baseline="0" dirty="0" smtClean="0"/>
              <a:t>Avec ce projet de recherche, je ne prétends pas pouvoir contraindre les lois de la Physique en champ fort puisque les incertitudes sur les résultats quantitatifs que j’obtiendrai seront dominées par les hypothèses du modèle. En revanche, l’intérêt des mes travaux pour les membres du GReCO sera d’utiliser les contreparties électromagnétiques pour apporter des éléments de réponse sur la nature du reliquat qui est difficile à contraindre à partir des ondes gravitationnelles seules lors de la coalescence entre 2 étoiles à neutrons. Il s’agit donc plutôt d’un point de vue transverse à même de renforcer les prédictions issues des modèles théoriques développés au GReCO.</a:t>
            </a:r>
          </a:p>
        </p:txBody>
      </p:sp>
      <p:sp>
        <p:nvSpPr>
          <p:cNvPr id="4" name="Slide Number Placeholder 3"/>
          <p:cNvSpPr>
            <a:spLocks noGrp="1"/>
          </p:cNvSpPr>
          <p:nvPr>
            <p:ph type="sldNum" sz="quarter" idx="10"/>
          </p:nvPr>
        </p:nvSpPr>
        <p:spPr/>
        <p:txBody>
          <a:bodyPr/>
          <a:lstStyle/>
          <a:p>
            <a:fld id="{FD27859D-BD2F-ED4A-98D9-D354E2238587}" type="slidenum">
              <a:rPr lang="en-US" smtClean="0"/>
              <a:t>27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Le</a:t>
            </a:r>
            <a:r>
              <a:rPr lang="en-US" sz="1200" baseline="0" dirty="0">
                <a:solidFill>
                  <a:srgbClr val="000000"/>
                </a:solidFill>
                <a:latin typeface="Geneva"/>
                <a:cs typeface="Geneva"/>
              </a:rPr>
              <a:t> vent faiblement relativiste poussé par les neutrinos</a:t>
            </a:r>
            <a:endParaRPr lang="en-US" sz="120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Identifier le processus de</a:t>
            </a:r>
            <a:r>
              <a:rPr lang="en-US" sz="1200" baseline="0" dirty="0">
                <a:solidFill>
                  <a:srgbClr val="000000"/>
                </a:solidFill>
                <a:latin typeface="Geneva"/>
                <a:cs typeface="Geneva"/>
              </a:rPr>
              <a:t> chauffage à la base du jet : reconnexion magnétique? Désintégration de paires neutrino / anti-neutrino dans le jet pauvre en baryons?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latin typeface="Geneva"/>
                <a:cs typeface="Geneva"/>
              </a:rPr>
              <a:t>Jet =&gt; BH?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latin typeface="Geneva"/>
                <a:cs typeface="Geneva"/>
              </a:rPr>
              <a:t>98 mais aussi sur le lancement magnétique d’un vent en 2002</a:t>
            </a:r>
            <a:endParaRPr lang="en-US" sz="1200" dirty="0">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28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Le</a:t>
            </a:r>
            <a:r>
              <a:rPr lang="en-US" sz="1200" baseline="0" dirty="0">
                <a:solidFill>
                  <a:srgbClr val="000000"/>
                </a:solidFill>
                <a:latin typeface="Geneva"/>
                <a:cs typeface="Geneva"/>
              </a:rPr>
              <a:t> vent faiblement relativiste poussé par les neutrinos</a:t>
            </a:r>
            <a:endParaRPr lang="en-US" sz="120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Identifier le processus de</a:t>
            </a:r>
            <a:r>
              <a:rPr lang="en-US" sz="1200" baseline="0" dirty="0">
                <a:solidFill>
                  <a:srgbClr val="000000"/>
                </a:solidFill>
                <a:latin typeface="Geneva"/>
                <a:cs typeface="Geneva"/>
              </a:rPr>
              <a:t> chauffage à la base du jet : reconnexion magnétique? Désintégration de paires neutrino / anti-neutrino dans le jet pauvre en baryons?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latin typeface="Geneva"/>
                <a:cs typeface="Geneva"/>
              </a:rPr>
              <a:t>Jet =&gt; BH?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latin typeface="Geneva"/>
                <a:cs typeface="Geneva"/>
              </a:rPr>
              <a:t>98 mais aussi sur le lancement magnétique d’un vent en 2002</a:t>
            </a:r>
            <a:endParaRPr lang="en-US" sz="1200" dirty="0">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29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Les simulations numériques se sont montrées décisives dans la compréhension de l’origine des sursauts gamma longs =&gt; time to do the same w/ sursauts courts</a:t>
            </a:r>
          </a:p>
          <a:p>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modèles semi-analytique</a:t>
            </a:r>
          </a:p>
          <a:p>
            <a:pPr marL="628650" lvl="1" indent="-171450">
              <a:buSzPct val="100000"/>
              <a:buBlip>
                <a:blip r:embed="rId3"/>
              </a:buBlip>
            </a:pPr>
            <a:r>
              <a:rPr lang="en-US" sz="1600" dirty="0">
                <a:solidFill>
                  <a:srgbClr val="000000"/>
                </a:solidFill>
                <a:latin typeface="Geneva"/>
                <a:cs typeface="Geneva"/>
              </a:rPr>
              <a:t> microphysique</a:t>
            </a:r>
          </a:p>
          <a:p>
            <a:pPr marL="628650" lvl="1" indent="-171450">
              <a:buSzPct val="100000"/>
              <a:buBlip>
                <a:blip r:embed="rId3"/>
              </a:buBlip>
            </a:pPr>
            <a:r>
              <a:rPr lang="en-US" sz="1600" dirty="0">
                <a:solidFill>
                  <a:srgbClr val="000000"/>
                </a:solidFill>
                <a:latin typeface="Geneva"/>
                <a:cs typeface="Geneva"/>
              </a:rPr>
              <a:t> observations</a:t>
            </a:r>
          </a:p>
          <a:p>
            <a:pPr marL="457200" lvl="1" indent="0">
              <a:buSzPct val="100000"/>
              <a:buNone/>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Je propose d’apporter une expertise</a:t>
            </a:r>
            <a:r>
              <a:rPr lang="en-US" sz="1200" baseline="0" dirty="0">
                <a:solidFill>
                  <a:srgbClr val="000000"/>
                </a:solidFill>
                <a:latin typeface="Geneva"/>
                <a:cs typeface="Geneva"/>
              </a:rPr>
              <a:t> numérique complémentaire des modèles semi-analytiques développés par Frédéric Daigne et Robert Mochkovitch pour contraindre la formation du vent de disque et du jet.</a:t>
            </a:r>
            <a:endParaRPr lang="en-US" sz="120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Geneva"/>
                <a:cs typeface="Geneva"/>
              </a:rPr>
              <a:t>Identifier le processus de</a:t>
            </a:r>
            <a:r>
              <a:rPr lang="en-US" sz="1200" baseline="0" dirty="0">
                <a:solidFill>
                  <a:srgbClr val="000000"/>
                </a:solidFill>
                <a:latin typeface="Geneva"/>
                <a:cs typeface="Geneva"/>
              </a:rPr>
              <a:t> chauffage à la base du jet : reconnexion magnétique? Désintégration de paires neutrino / anti-neutrino dans le jet pauvre en baryons?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latin typeface="Geneva"/>
                <a:cs typeface="Geneva"/>
              </a:rPr>
              <a:t>Jet =&gt; BH?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latin typeface="Geneva"/>
                <a:cs typeface="Geneva"/>
              </a:rPr>
              <a:t>98 mais aussi sur le lancement magnétique d’un vent en 2002</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srgbClr val="000000"/>
              </a:solidFill>
              <a:latin typeface="Geneva"/>
              <a:cs typeface="Genev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latin typeface="Geneva"/>
                <a:cs typeface="Geneva"/>
              </a:rPr>
              <a:t>Avec l’observation de nombreux sursauts gamma par SVOM, la question de l’interprétation des données va se poser : rappeler ma capacité à collaborer avec observateurs</a:t>
            </a:r>
            <a:endParaRPr lang="en-US" sz="1200" dirty="0">
              <a:solidFill>
                <a:srgbClr val="000000"/>
              </a:solidFill>
              <a:latin typeface="Geneva"/>
              <a:cs typeface="Geneva"/>
            </a:endParaRPr>
          </a:p>
        </p:txBody>
      </p:sp>
      <p:sp>
        <p:nvSpPr>
          <p:cNvPr id="4" name="Slide Number Placeholder 3"/>
          <p:cNvSpPr>
            <a:spLocks noGrp="1"/>
          </p:cNvSpPr>
          <p:nvPr>
            <p:ph type="sldNum" sz="quarter" idx="10"/>
          </p:nvPr>
        </p:nvSpPr>
        <p:spPr/>
        <p:txBody>
          <a:bodyPr/>
          <a:lstStyle/>
          <a:p>
            <a:fld id="{FD27859D-BD2F-ED4A-98D9-D354E2238587}" type="slidenum">
              <a:rPr lang="en-US" smtClean="0"/>
              <a:t>30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La distribution de masse des étoiles à neutron étant très piquée, on s’attend à des reliquats de masse assez semblable, autour de 2.5 masses solaires, précisément l’intervalle où le ralentissement de la rotation du pulsar formé conditionne le temps de survie du reliquat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coordinateur d’une candidature pour organiser 2 workshop à l’ISSI de Bern avec Tchekhovskoy, Bozzo, Ferreira, Postnov et al.</a:t>
            </a:r>
          </a:p>
        </p:txBody>
      </p:sp>
      <p:sp>
        <p:nvSpPr>
          <p:cNvPr id="4" name="Slide Number Placeholder 3"/>
          <p:cNvSpPr>
            <a:spLocks noGrp="1"/>
          </p:cNvSpPr>
          <p:nvPr>
            <p:ph type="sldNum" sz="quarter" idx="10"/>
          </p:nvPr>
        </p:nvSpPr>
        <p:spPr/>
        <p:txBody>
          <a:bodyPr/>
          <a:lstStyle/>
          <a:p>
            <a:fld id="{FD27859D-BD2F-ED4A-98D9-D354E2238587}" type="slidenum">
              <a:rPr lang="en-US" smtClean="0"/>
              <a:t>31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La distribution de masse des étoiles à neutron étant très piquée, on s’attend à des reliquats de masse assez semblable, autour de 2.5 masses solaires, précisément l’intervalle où le ralentissement de la rotation du pulsar formé conditionne le temps de survie du reliquat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coordinateur d’une candidature pour organiser 2 workshop à l’ISSI de Bern avec Tchekhovskoy, Bozzo, Ferreira, Postnov et al.</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Run 03</a:t>
            </a:r>
          </a:p>
        </p:txBody>
      </p:sp>
      <p:sp>
        <p:nvSpPr>
          <p:cNvPr id="4" name="Slide Number Placeholder 3"/>
          <p:cNvSpPr>
            <a:spLocks noGrp="1"/>
          </p:cNvSpPr>
          <p:nvPr>
            <p:ph type="sldNum" sz="quarter" idx="10"/>
          </p:nvPr>
        </p:nvSpPr>
        <p:spPr/>
        <p:txBody>
          <a:bodyPr/>
          <a:lstStyle/>
          <a:p>
            <a:fld id="{FD27859D-BD2F-ED4A-98D9-D354E2238587}" type="slidenum">
              <a:rPr lang="en-US" smtClean="0"/>
              <a:t>32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 effondrement tardif de l’étoile à neutrons supermassive en un trou noir, le flux de neutrinos reste important pendant longtemps ce qui augmente la fraction électronique, réduit la production d’éléments lourds à haute opacité tels que les lanthanides et donc produit une kilonova plus bleue que rouge.</a:t>
            </a:r>
          </a:p>
          <a:p>
            <a:endParaRPr lang="en-US" baseline="0" dirty="0" smtClean="0"/>
          </a:p>
          <a:p>
            <a:r>
              <a:rPr lang="en-US" baseline="0" dirty="0" smtClean="0"/>
              <a:t>A plus long terme, coupler les résultats obtenus sur le lancement du vent et ceux sur l’éjecta pour tenter de reproduire les 2 composantes, bleue et rouge, de la kilonova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33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 effondrement tardif de l’étoile à neutrons supermassive en un trou noir, le flux de neutrinos reste important pendant longtemps ce qui augmente la fraction électronique, réduit la production d’éléments lourds à haute opacité tels que les lanthanides et donc produit une kilonova plus bleue que rouge.</a:t>
            </a:r>
          </a:p>
          <a:p>
            <a:endParaRPr lang="en-US" baseline="0" dirty="0" smtClean="0"/>
          </a:p>
          <a:p>
            <a:r>
              <a:rPr lang="en-US" baseline="0" dirty="0" smtClean="0"/>
              <a:t>A plus long terme, coupler les résultats obtenus sur le lancement du vent et ceux sur l’éjecta pour tenter de reproduire les 2 composantes, bleue et rouge, de la kilonova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34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Paris Diderot (Sorbonne Paris Cité)</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Intéractif : boîtiers-réponse individuels</a:t>
            </a:r>
          </a:p>
          <a:p>
            <a:endParaRPr lang="en-US" baseline="0" dirty="0" smtClean="0"/>
          </a:p>
          <a:p>
            <a:r>
              <a:rPr lang="en-US" baseline="0" dirty="0" smtClean="0"/>
              <a:t>Elle a été sélectionnée pour être hébergé sur le site de démonstration de Mathematica après une phase de reviewing</a:t>
            </a:r>
          </a:p>
          <a:p>
            <a:endParaRPr lang="en-US" baseline="0" dirty="0" smtClean="0"/>
          </a:p>
          <a:p>
            <a:r>
              <a:rPr lang="en-US" baseline="0" dirty="0" smtClean="0"/>
              <a:t>Module pour traiter la viscosité sous forme de flux, ce qui m’a permis de résoudre numériquement des problèmes de type écoulement de Couette</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36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Les logiciels </a:t>
            </a:r>
            <a:r>
              <a:rPr lang="en-US" sz="1200" kern="1200">
                <a:solidFill>
                  <a:schemeClr val="tx1"/>
                </a:solidFill>
                <a:effectLst/>
                <a:latin typeface="+mn-lt"/>
                <a:ea typeface="+mn-ea"/>
                <a:cs typeface="+mn-cs"/>
              </a:rPr>
              <a:t>d’acquisition et d’analyse des données </a:t>
            </a:r>
            <a:r>
              <a:rPr lang="en-US" sz="1200" kern="1200" baseline="0" dirty="0" smtClean="0">
                <a:solidFill>
                  <a:schemeClr val="tx1"/>
                </a:solidFill>
                <a:effectLst/>
                <a:latin typeface="+mn-lt"/>
                <a:ea typeface="+mn-ea"/>
                <a:cs typeface="+mn-cs"/>
              </a:rPr>
              <a:t>disponibles au concours (</a:t>
            </a:r>
            <a:r>
              <a:rPr lang="en-US" baseline="0" dirty="0" smtClean="0"/>
              <a:t>Igor, LabVIEW, Matlab) me sont familiers</a:t>
            </a:r>
          </a:p>
          <a:p>
            <a:r>
              <a:rPr lang="en-US" baseline="0" dirty="0" smtClean="0"/>
              <a:t>Concours spécial docteurs depuis 2017</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Avec</a:t>
            </a:r>
            <a:r>
              <a:rPr lang="en-US" sz="1200" kern="1200" baseline="0">
                <a:solidFill>
                  <a:schemeClr val="tx1"/>
                </a:solidFill>
                <a:effectLst/>
                <a:latin typeface="+mn-lt"/>
                <a:ea typeface="+mn-ea"/>
                <a:cs typeface="+mn-cs"/>
              </a:rPr>
              <a:t> Frédéric Daigne, TP numériques comme la résolution des équations de structure de Tolman-Oppenheimer-Volkoff dans une étoile à neutrons</a:t>
            </a:r>
            <a:endParaRPr lang="en-US"/>
          </a:p>
        </p:txBody>
      </p:sp>
      <p:sp>
        <p:nvSpPr>
          <p:cNvPr id="4" name="Slide Number Placeholder 3"/>
          <p:cNvSpPr>
            <a:spLocks noGrp="1"/>
          </p:cNvSpPr>
          <p:nvPr>
            <p:ph type="sldNum" sz="quarter" idx="10"/>
          </p:nvPr>
        </p:nvSpPr>
        <p:spPr/>
        <p:txBody>
          <a:bodyPr/>
          <a:lstStyle/>
          <a:p>
            <a:fld id="{FD27859D-BD2F-ED4A-98D9-D354E2238587}" type="slidenum">
              <a:rPr lang="en-US" smtClean="0"/>
              <a:t>37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Et de mon projet de recherche, rendu possible gr</a:t>
            </a:r>
            <a:r>
              <a:rPr lang="en-US" baseline="0" dirty="0" smtClean="0"/>
              <a:t>âce à cette nouvelle Astronomie multi-messager désormais à notre portée. Merci.</a:t>
            </a:r>
          </a:p>
        </p:txBody>
      </p:sp>
      <p:sp>
        <p:nvSpPr>
          <p:cNvPr id="4" name="Slide Number Placeholder 3"/>
          <p:cNvSpPr>
            <a:spLocks noGrp="1"/>
          </p:cNvSpPr>
          <p:nvPr>
            <p:ph type="sldNum" sz="quarter" idx="10"/>
          </p:nvPr>
        </p:nvSpPr>
        <p:spPr/>
        <p:txBody>
          <a:bodyPr/>
          <a:lstStyle/>
          <a:p>
            <a:fld id="{FD27859D-BD2F-ED4A-98D9-D354E2238587}" type="slidenum">
              <a:rPr lang="en-US" smtClean="0"/>
              <a:t>38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Modélisation de l’absorption provoquée par la poussière et calcul du taux de perte de masse</a:t>
            </a:r>
          </a:p>
          <a:p>
            <a:endParaRPr lang="en-US" baseline="0" dirty="0" smtClean="0"/>
          </a:p>
          <a:p>
            <a:r>
              <a:rPr lang="en-US" baseline="0" dirty="0" smtClean="0"/>
              <a:t>A mon retour en France, c’est tout naturellement que l’attrait pour les objets compacts que j’ai développé au cours de mon année de M2 à l’Observatoire m’a amené à me tourner vers l’étude des binaires X</a:t>
            </a:r>
          </a:p>
        </p:txBody>
      </p:sp>
      <p:sp>
        <p:nvSpPr>
          <p:cNvPr id="4" name="Slide Number Placeholder 3"/>
          <p:cNvSpPr>
            <a:spLocks noGrp="1"/>
          </p:cNvSpPr>
          <p:nvPr>
            <p:ph type="sldNum" sz="quarter" idx="10"/>
          </p:nvPr>
        </p:nvSpPr>
        <p:spPr/>
        <p:txBody>
          <a:bodyPr/>
          <a:lstStyle/>
          <a:p>
            <a:fld id="{FD27859D-BD2F-ED4A-98D9-D354E2238587}" type="slidenum">
              <a:rPr lang="en-US" smtClean="0"/>
              <a:t>39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Transition : utilisation de cette grille auto-similaire</a:t>
            </a:r>
          </a:p>
          <a:p>
            <a:endParaRPr lang="en-US" baseline="0" dirty="0" smtClean="0"/>
          </a:p>
          <a:p>
            <a:r>
              <a:rPr lang="en-US" baseline="0" dirty="0" smtClean="0"/>
              <a:t>1e fois que les prédictions de Thierry Foglizzo &amp; Maximilian Ruffert sur la topologie de la surface sonique étaient validées numériquement</a:t>
            </a:r>
          </a:p>
          <a:p>
            <a:endParaRPr lang="en-US" baseline="0" dirty="0" smtClean="0"/>
          </a:p>
          <a:p>
            <a:r>
              <a:rPr lang="en-US" baseline="0" dirty="0" smtClean="0"/>
              <a:t>C’est l’accrétion de matière qui produit la luminosité X observée</a:t>
            </a:r>
          </a:p>
        </p:txBody>
      </p:sp>
      <p:sp>
        <p:nvSpPr>
          <p:cNvPr id="4" name="Slide Number Placeholder 3"/>
          <p:cNvSpPr>
            <a:spLocks noGrp="1"/>
          </p:cNvSpPr>
          <p:nvPr>
            <p:ph type="sldNum" sz="quarter" idx="10"/>
          </p:nvPr>
        </p:nvSpPr>
        <p:spPr/>
        <p:txBody>
          <a:bodyPr/>
          <a:lstStyle/>
          <a:p>
            <a:fld id="{FD27859D-BD2F-ED4A-98D9-D354E2238587}" type="slidenum">
              <a:rPr lang="en-US" smtClean="0"/>
              <a:t>40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Jet dans Cygnus X-1 + émission de disque dans l’état haut-mou</a:t>
            </a:r>
          </a:p>
          <a:p>
            <a:endParaRPr lang="en-US" baseline="0" dirty="0" smtClean="0"/>
          </a:p>
          <a:p>
            <a:r>
              <a:rPr lang="en-US" baseline="0" dirty="0" smtClean="0"/>
              <a:t>Vela X-1 : absorption plus importante, l’excès en X mous est peut-être un disque? Campagne d’observation menée par Nathalie Degenaar pour identifier l’émission radio produite par un éventuel jet</a:t>
            </a:r>
          </a:p>
          <a:p>
            <a:endParaRPr lang="en-US" baseline="0" dirty="0" smtClean="0"/>
          </a:p>
          <a:p>
            <a:r>
              <a:rPr lang="en-US" baseline="0" dirty="0" smtClean="0"/>
              <a:t>Dans le plan orbital, la ligne en noir représente les domaines respectifs d’influence gravitationnelle des deux corps, ce que l’on appelle les lobes de Roche. Focalisation du vent dans le plan orbital, un effet que ne couvrent pas les approches semi-analytiques </a:t>
            </a:r>
          </a:p>
        </p:txBody>
      </p:sp>
      <p:sp>
        <p:nvSpPr>
          <p:cNvPr id="4" name="Slide Number Placeholder 3"/>
          <p:cNvSpPr>
            <a:spLocks noGrp="1"/>
          </p:cNvSpPr>
          <p:nvPr>
            <p:ph type="sldNum" sz="quarter" idx="10"/>
          </p:nvPr>
        </p:nvSpPr>
        <p:spPr/>
        <p:txBody>
          <a:bodyPr/>
          <a:lstStyle/>
          <a:p>
            <a:fld id="{FD27859D-BD2F-ED4A-98D9-D354E2238587}" type="slidenum">
              <a:rPr lang="en-US" smtClean="0"/>
              <a:t>41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42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Confrontation des résultats théoriques aux observations dans une binaire X de fore masse classique, Vela X-1</a:t>
            </a:r>
          </a:p>
          <a:p>
            <a:endParaRPr lang="en-US" baseline="0" dirty="0" smtClean="0"/>
          </a:p>
          <a:p>
            <a:r>
              <a:rPr lang="en-US" baseline="0" dirty="0" smtClean="0"/>
              <a:t>Vela X-1 vue par la tranche</a:t>
            </a:r>
          </a:p>
          <a:p>
            <a:endParaRPr lang="en-US" baseline="0" dirty="0" smtClean="0"/>
          </a:p>
          <a:p>
            <a:r>
              <a:rPr lang="en-US" baseline="0" dirty="0" smtClean="0"/>
              <a:t>Témoigne de la versatilité des setups numériques que j’ai conçues : pourrait aussi être appliqué aux vents de binaires en collision</a:t>
            </a:r>
          </a:p>
        </p:txBody>
      </p:sp>
      <p:sp>
        <p:nvSpPr>
          <p:cNvPr id="4" name="Slide Number Placeholder 3"/>
          <p:cNvSpPr>
            <a:spLocks noGrp="1"/>
          </p:cNvSpPr>
          <p:nvPr>
            <p:ph type="sldNum" sz="quarter" idx="10"/>
          </p:nvPr>
        </p:nvSpPr>
        <p:spPr/>
        <p:txBody>
          <a:bodyPr/>
          <a:lstStyle/>
          <a:p>
            <a:fld id="{FD27859D-BD2F-ED4A-98D9-D354E2238587}" type="slidenum">
              <a:rPr lang="en-US" smtClean="0"/>
              <a:t>43</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Geneva"/>
                <a:cs typeface="Geneva"/>
              </a:rPr>
              <a:t>Compressibles</a:t>
            </a:r>
            <a:r>
              <a:rPr lang="en-US" baseline="0">
                <a:solidFill>
                  <a:srgbClr val="000000"/>
                </a:solidFill>
                <a:latin typeface="Geneva"/>
                <a:cs typeface="Geneva"/>
              </a:rPr>
              <a:t> (pour capturer les chocs) et r</a:t>
            </a:r>
            <a:r>
              <a:rPr lang="en-US">
                <a:solidFill>
                  <a:srgbClr val="000000"/>
                </a:solidFill>
                <a:latin typeface="Geneva"/>
                <a:cs typeface="Geneva"/>
              </a:rPr>
              <a:t>ésistives</a:t>
            </a:r>
          </a:p>
          <a:p>
            <a:r>
              <a:rPr lang="en-US">
                <a:solidFill>
                  <a:srgbClr val="000000"/>
                </a:solidFill>
                <a:latin typeface="Geneva"/>
                <a:cs typeface="Geneva"/>
              </a:rPr>
              <a:t>Diverses sources qui peuvent être définies par l’utilisateur</a:t>
            </a:r>
          </a:p>
          <a:p>
            <a:endParaRPr lang="en-US">
              <a:solidFill>
                <a:srgbClr val="000000"/>
              </a:solidFill>
              <a:latin typeface="Geneva"/>
              <a:cs typeface="Geneva"/>
            </a:endParaRPr>
          </a:p>
          <a:p>
            <a:r>
              <a:rPr lang="en-US">
                <a:solidFill>
                  <a:srgbClr val="000000"/>
                </a:solidFill>
                <a:latin typeface="Geneva"/>
                <a:cs typeface="Geneva"/>
              </a:rPr>
              <a:t>Répertoire Git publique et open-source</a:t>
            </a:r>
          </a:p>
          <a:p>
            <a:r>
              <a:rPr lang="en-US" baseline="0">
                <a:solidFill>
                  <a:srgbClr val="000000"/>
                </a:solidFill>
                <a:latin typeface="Geneva"/>
                <a:cs typeface="Geneva"/>
              </a:rPr>
              <a:t>Structure modulaire pour simplifier son développement collaboratif</a:t>
            </a:r>
          </a:p>
          <a:p>
            <a:r>
              <a:rPr lang="en-US" baseline="0">
                <a:solidFill>
                  <a:srgbClr val="000000"/>
                </a:solidFill>
                <a:latin typeface="Geneva"/>
                <a:cs typeface="Geneva"/>
              </a:rPr>
              <a:t>Eulérien</a:t>
            </a:r>
          </a:p>
          <a:p>
            <a:r>
              <a:rPr lang="en-US" baseline="0">
                <a:solidFill>
                  <a:srgbClr val="000000"/>
                </a:solidFill>
                <a:latin typeface="Geneva"/>
                <a:cs typeface="Geneva"/>
              </a:rPr>
              <a:t>Schémas d’ordre élevé</a:t>
            </a:r>
          </a:p>
          <a:p>
            <a:endParaRPr lang="en-US" baseline="0">
              <a:solidFill>
                <a:srgbClr val="000000"/>
              </a:solidFill>
              <a:latin typeface="Geneva"/>
              <a:cs typeface="Geneva"/>
            </a:endParaRPr>
          </a:p>
          <a:p>
            <a:r>
              <a:rPr lang="en-US" baseline="0">
                <a:solidFill>
                  <a:srgbClr val="000000"/>
                </a:solidFill>
                <a:latin typeface="Geneva"/>
                <a:cs typeface="Geneva"/>
              </a:rPr>
              <a:t>grâce au temps de calcul qui m’a été accordé sur les super-calculateurs français et flammands</a:t>
            </a:r>
          </a:p>
          <a:p>
            <a:endParaRPr lang="en-US" baseline="0">
              <a:solidFill>
                <a:srgbClr val="000000"/>
              </a:solidFill>
              <a:latin typeface="Geneva"/>
              <a:cs typeface="Geneva"/>
            </a:endParaRPr>
          </a:p>
          <a:p>
            <a:r>
              <a:rPr lang="en-US" baseline="0">
                <a:solidFill>
                  <a:srgbClr val="000000"/>
                </a:solidFill>
                <a:latin typeface="Geneva"/>
                <a:cs typeface="Geneva"/>
              </a:rPr>
              <a:t>Parmi mes contributions les plus significatives</a:t>
            </a:r>
          </a:p>
          <a:p>
            <a:endParaRPr lang="en-US" baseline="0">
              <a:solidFill>
                <a:srgbClr val="000000"/>
              </a:solidFill>
              <a:latin typeface="Geneva"/>
              <a:cs typeface="Geneva"/>
            </a:endParaRPr>
          </a:p>
          <a:p>
            <a:r>
              <a:rPr lang="en-US" baseline="0">
                <a:solidFill>
                  <a:srgbClr val="000000"/>
                </a:solidFill>
                <a:latin typeface="Geneva"/>
                <a:cs typeface="Geneva"/>
              </a:rPr>
              <a:t>Mon rôle a été de faire la jonction entre les développeurs purs et les utilisateurs : tutoriels et hands-on sessions</a:t>
            </a:r>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44</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a:solidFill>
                  <a:schemeClr val="tx1"/>
                </a:solidFill>
                <a:effectLst/>
                <a:latin typeface="+mn-lt"/>
                <a:ea typeface="+mn-ea"/>
                <a:cs typeface="+mn-cs"/>
              </a:rPr>
              <a:t>Different components of the ejecta from NS–NS mergers and the dependence of their kilonova emission on the observer viewing angle, θobs, relative to the binary axis, in the case of prompt BH forma- tion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and a long-lived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In both cases, the dynamical ejecta in the equatorial plane is highly neutron-rich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0.1), producing lanthanides and correspondingly “</a:t>
            </a:r>
            <a:r>
              <a:rPr lang="fr-FR" sz="1200" i="1" kern="1200">
                <a:solidFill>
                  <a:schemeClr val="tx1"/>
                </a:solidFill>
                <a:effectLst/>
                <a:latin typeface="+mn-lt"/>
                <a:ea typeface="+mn-ea"/>
                <a:cs typeface="+mn-cs"/>
              </a:rPr>
              <a:t>red</a:t>
            </a:r>
            <a:r>
              <a:rPr lang="fr-FR" sz="1200" kern="1200">
                <a:solidFill>
                  <a:schemeClr val="tx1"/>
                </a:solidFill>
                <a:effectLst/>
                <a:latin typeface="+mn-lt"/>
                <a:ea typeface="+mn-ea"/>
                <a:cs typeface="+mn-cs"/>
              </a:rPr>
              <a:t>” kilonova emission peaking at NIR wavelengths. Mass ejected dynamically in the polar directions by shock heating may be sufficiently neutron-poor (</a:t>
            </a:r>
            <a:r>
              <a:rPr lang="fr-FR" sz="1200" i="1" kern="1200">
                <a:solidFill>
                  <a:schemeClr val="tx1"/>
                </a:solidFill>
                <a:effectLst/>
                <a:latin typeface="+mn-lt"/>
                <a:ea typeface="+mn-ea"/>
                <a:cs typeface="+mn-cs"/>
              </a:rPr>
              <a:t>Ye </a:t>
            </a:r>
            <a:r>
              <a:rPr lang="fr-FR" sz="1200" kern="1200">
                <a:solidFill>
                  <a:schemeClr val="tx1"/>
                </a:solidFill>
                <a:effectLst/>
                <a:latin typeface="+mn-lt"/>
                <a:ea typeface="+mn-ea"/>
                <a:cs typeface="+mn-cs"/>
              </a:rPr>
              <a:t>􏴂 0.3; Wanajo et al. 2014b) to preclude Lanthanide produc- tion, instead powering “</a:t>
            </a:r>
            <a:r>
              <a:rPr lang="fr-FR" sz="1200" i="1" kern="1200">
                <a:solidFill>
                  <a:schemeClr val="tx1"/>
                </a:solidFill>
                <a:effectLst/>
                <a:latin typeface="+mn-lt"/>
                <a:ea typeface="+mn-ea"/>
                <a:cs typeface="+mn-cs"/>
              </a:rPr>
              <a:t>blue</a:t>
            </a:r>
            <a:r>
              <a:rPr lang="fr-FR" sz="1200" kern="1200">
                <a:solidFill>
                  <a:schemeClr val="tx1"/>
                </a:solidFill>
                <a:effectLst/>
                <a:latin typeface="+mn-lt"/>
                <a:ea typeface="+mn-ea"/>
                <a:cs typeface="+mn-cs"/>
              </a:rPr>
              <a:t>” kilonova emission at optical wavelengths (although this component may be suppressed if BH formation is extremely prompt). The outermost layers of the polar ejecta may contain free neutrons, the decay of which powers a UV transient lasting a few hours following the merger (Sect. 4.1.3). The innermost layers of the ejecta originate from accretion disk outflows, which are likely to emerge more isotropically. When BH formation is prompt, this matter is also mainly neutron-rich, powering red kilonova emission (Just et al. 2015; Wu et al. 2016). If the remnant is instead long-lived, then neutrinos from the NS remnant can increase the electron fraction of the disk outflows to suppress Lanthanide production and result in blue disk wind emission (Metzger and Fernández 2014; Perego et al. 2014; Martin et al. 2015). Energy input from the central accreting BH (</a:t>
            </a:r>
            <a:r>
              <a:rPr lang="fr-FR" sz="1200" i="1" kern="1200">
                <a:solidFill>
                  <a:schemeClr val="tx1"/>
                </a:solidFill>
                <a:effectLst/>
                <a:latin typeface="+mn-lt"/>
                <a:ea typeface="+mn-ea"/>
                <a:cs typeface="+mn-cs"/>
              </a:rPr>
              <a:t>top panel</a:t>
            </a:r>
            <a:r>
              <a:rPr lang="fr-FR" sz="1200" kern="1200">
                <a:solidFill>
                  <a:schemeClr val="tx1"/>
                </a:solidFill>
                <a:effectLst/>
                <a:latin typeface="+mn-lt"/>
                <a:ea typeface="+mn-ea"/>
                <a:cs typeface="+mn-cs"/>
              </a:rPr>
              <a:t>) or magnetar remnant (</a:t>
            </a:r>
            <a:r>
              <a:rPr lang="fr-FR" sz="1200" i="1" kern="1200">
                <a:solidFill>
                  <a:schemeClr val="tx1"/>
                </a:solidFill>
                <a:effectLst/>
                <a:latin typeface="+mn-lt"/>
                <a:ea typeface="+mn-ea"/>
                <a:cs typeface="+mn-cs"/>
              </a:rPr>
              <a:t>bottom panel</a:t>
            </a:r>
            <a:r>
              <a:rPr lang="fr-FR" sz="1200" kern="1200">
                <a:solidFill>
                  <a:schemeClr val="tx1"/>
                </a:solidFill>
                <a:effectLst/>
                <a:latin typeface="+mn-lt"/>
                <a:ea typeface="+mn-ea"/>
                <a:cs typeface="+mn-cs"/>
              </a:rPr>
              <a:t>) enhance the kilonova luminosity compared to the purely radioactive-powered case (Sect. 4.2) </a:t>
            </a:r>
            <a:endParaRPr lang="fr-F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49</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5</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50</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000000"/>
                </a:solidFill>
                <a:latin typeface="Geneva"/>
                <a:cs typeface="Geneva"/>
              </a:rPr>
              <a:t>TRANSITION : HMXBs possible progéniteurs des coalescences</a:t>
            </a:r>
            <a:endParaRPr lang="en-US" baseline="0" dirty="0" smtClean="0"/>
          </a:p>
          <a:p>
            <a:endParaRPr lang="en-US" baseline="0" dirty="0" smtClean="0"/>
          </a:p>
          <a:p>
            <a:r>
              <a:rPr lang="en-US" baseline="0" dirty="0" smtClean="0"/>
              <a:t>En Août 2017</a:t>
            </a:r>
          </a:p>
          <a:p>
            <a:r>
              <a:rPr lang="en-US" baseline="0" dirty="0" smtClean="0"/>
              <a:t>Astronomie multi-messager : GW + photons</a:t>
            </a:r>
          </a:p>
          <a:p>
            <a:endParaRPr lang="en-US" baseline="0" dirty="0" smtClean="0"/>
          </a:p>
          <a:p>
            <a:r>
              <a:rPr lang="en-US" baseline="0" dirty="0" smtClean="0"/>
              <a:t>Identification et caractérisation des différentes composantes responsables de l’émission électromagnétique</a:t>
            </a:r>
          </a:p>
          <a:p>
            <a:endParaRPr lang="en-US" baseline="0" dirty="0" smtClean="0"/>
          </a:p>
          <a:p>
            <a:r>
              <a:rPr lang="en-US" baseline="0" dirty="0" smtClean="0"/>
              <a:t>Importance des contreparties optiques : détermination du décalage vers le rouge qui permet, avec la détermination de la distance, de remonter aux paramètres cosmologiques</a:t>
            </a:r>
          </a:p>
          <a:p>
            <a:endParaRPr lang="en-US" baseline="0" dirty="0" smtClean="0"/>
          </a:p>
          <a:p>
            <a:r>
              <a:rPr lang="en-US" baseline="0" dirty="0" smtClean="0"/>
              <a:t>Avec aussi, potentiellement, précurseurs dû à la reconnection entre magnétosphères</a:t>
            </a:r>
          </a:p>
          <a:p>
            <a:endParaRPr lang="en-US" baseline="0" dirty="0" smtClean="0"/>
          </a:p>
          <a:p>
            <a:r>
              <a:rPr lang="en-US" baseline="0" dirty="0" smtClean="0"/>
              <a:t>Contributions relatives des sources de chauffage reste à explorer</a:t>
            </a:r>
          </a:p>
          <a:p>
            <a:endParaRPr lang="en-US" baseline="0" dirty="0" smtClean="0"/>
          </a:p>
          <a:p>
            <a:r>
              <a:rPr lang="en-US" baseline="0" dirty="0" smtClean="0"/>
              <a:t>Est-ce possible de lancer un jet sans formation d’un trou noir? Si non, pourquoi la kilonova était-elle si bleue?</a:t>
            </a:r>
          </a:p>
          <a:p>
            <a:endParaRPr lang="en-US" baseline="0" dirty="0" smtClean="0"/>
          </a:p>
          <a:p>
            <a:r>
              <a:rPr lang="en-US" baseline="0" dirty="0" smtClean="0"/>
              <a:t>Innattendu : galaxie hôte aussi</a:t>
            </a:r>
          </a:p>
          <a:p>
            <a:endParaRPr lang="en-US" baseline="0" dirty="0" smtClean="0"/>
          </a:p>
          <a:p>
            <a:r>
              <a:rPr lang="en-US" baseline="0" dirty="0" smtClean="0"/>
              <a:t>Court, moyen et long terme</a:t>
            </a:r>
          </a:p>
        </p:txBody>
      </p:sp>
      <p:sp>
        <p:nvSpPr>
          <p:cNvPr id="4" name="Slide Number Placeholder 3"/>
          <p:cNvSpPr>
            <a:spLocks noGrp="1"/>
          </p:cNvSpPr>
          <p:nvPr>
            <p:ph type="sldNum" sz="quarter" idx="10"/>
          </p:nvPr>
        </p:nvSpPr>
        <p:spPr/>
        <p:txBody>
          <a:bodyPr/>
          <a:lstStyle/>
          <a:p>
            <a:fld id="{FD27859D-BD2F-ED4A-98D9-D354E2238587}" type="slidenum">
              <a:rPr lang="en-US" smtClean="0"/>
              <a:t>51</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52</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Par massive j’entends plus de 8 masses solaires donc des objets amenés à former un objet compact ie une étoile à neutron ou un trou noir.</a:t>
            </a:r>
          </a:p>
          <a:p>
            <a:pPr marL="228600" indent="-228600">
              <a:buAutoNum type="arabicPeriod"/>
            </a:pPr>
            <a:endParaRPr lang="en-US" baseline="0" dirty="0" smtClean="0"/>
          </a:p>
          <a:p>
            <a:pPr marL="228600" indent="-228600">
              <a:buAutoNum type="arabicPeriod"/>
            </a:pPr>
            <a:r>
              <a:rPr lang="en-US" baseline="0" dirty="0" smtClean="0"/>
              <a:t>Détections historiques, en 2015 puis 2017</a:t>
            </a:r>
          </a:p>
          <a:p>
            <a:pPr marL="0" indent="0">
              <a:buNone/>
            </a:pPr>
            <a:r>
              <a:rPr lang="en-US" baseline="0" dirty="0" smtClean="0"/>
              <a:t>Spiral</a:t>
            </a:r>
          </a:p>
          <a:p>
            <a:pPr marL="0" indent="0">
              <a:buNone/>
            </a:pPr>
            <a:r>
              <a:rPr lang="en-US" baseline="0" dirty="0" smtClean="0"/>
              <a:t>Chirp masse &amp; spin</a:t>
            </a:r>
          </a:p>
          <a:p>
            <a:endParaRPr lang="en-US" baseline="0" dirty="0" smtClean="0"/>
          </a:p>
          <a:p>
            <a:r>
              <a:rPr lang="en-US" baseline="0" dirty="0" smtClean="0"/>
              <a:t>2. Masse maximale</a:t>
            </a:r>
          </a:p>
          <a:p>
            <a:r>
              <a:rPr lang="en-US" baseline="0" dirty="0" smtClean="0"/>
              <a:t>Origine? Dipole?</a:t>
            </a:r>
          </a:p>
          <a:p>
            <a:r>
              <a:rPr lang="en-US" baseline="0" dirty="0" smtClean="0"/>
              <a:t>Croûte, séisme stellaire, sauts (glitches) dans période de rotation, ralentissement =&gt; moment d’inertie</a:t>
            </a:r>
          </a:p>
          <a:p>
            <a:endParaRPr lang="en-US" baseline="0" dirty="0" smtClean="0"/>
          </a:p>
          <a:p>
            <a:r>
              <a:rPr lang="en-US" baseline="0" dirty="0" smtClean="0"/>
              <a:t>3. Accrétion-éjection</a:t>
            </a:r>
          </a:p>
          <a:p>
            <a:r>
              <a:rPr lang="en-US" baseline="0" dirty="0" smtClean="0"/>
              <a:t>Production de paires</a:t>
            </a:r>
          </a:p>
          <a:p>
            <a:r>
              <a:rPr lang="en-US" baseline="0" dirty="0" smtClean="0"/>
              <a:t>Sursauts radio rapides et binaires gamma</a:t>
            </a:r>
          </a:p>
          <a:p>
            <a:endParaRPr lang="en-US" baseline="0" dirty="0" smtClean="0"/>
          </a:p>
          <a:p>
            <a:r>
              <a:rPr lang="en-US" baseline="0" dirty="0" smtClean="0"/>
              <a:t>4. Incertitude importante subsiste sur le taux de perte de masse des étoiles massives, en grande partie parce que les diagnostiques utilisés dépendent de la micro-structure du vent, en grande partie inconnue</a:t>
            </a:r>
          </a:p>
        </p:txBody>
      </p:sp>
      <p:sp>
        <p:nvSpPr>
          <p:cNvPr id="4" name="Slide Number Placeholder 3"/>
          <p:cNvSpPr>
            <a:spLocks noGrp="1"/>
          </p:cNvSpPr>
          <p:nvPr>
            <p:ph type="sldNum" sz="quarter" idx="10"/>
          </p:nvPr>
        </p:nvSpPr>
        <p:spPr/>
        <p:txBody>
          <a:bodyPr/>
          <a:lstStyle/>
          <a:p>
            <a:fld id="{FD27859D-BD2F-ED4A-98D9-D354E2238587}" type="slidenum">
              <a:rPr lang="en-US" smtClean="0"/>
              <a:t>6</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7</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8</a:t>
            </a:fld>
            <a:endParaRPr lang="en-US"/>
          </a:p>
        </p:txBody>
      </p:sp>
    </p:spTree>
    <p:extLst>
      <p:ext uri="{BB962C8B-B14F-4D97-AF65-F5344CB8AC3E}">
        <p14:creationId xmlns:p14="http://schemas.microsoft.com/office/powerpoint/2010/main" val="313613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 transfert de matière se fait via la capture d’une fraction du vent de l’étoile massive par l’objet compact</a:t>
            </a:r>
          </a:p>
          <a:p>
            <a:endParaRPr lang="en-US" baseline="0" dirty="0" smtClean="0"/>
          </a:p>
          <a:p>
            <a:r>
              <a:rPr lang="en-US" baseline="0" dirty="0" smtClean="0"/>
              <a:t>Structures à l’échelle orbitale en plus des clumps de petite dimension</a:t>
            </a:r>
          </a:p>
          <a:p>
            <a:endParaRPr lang="en-US" baseline="0" dirty="0" smtClean="0"/>
          </a:p>
          <a:p>
            <a:r>
              <a:rPr lang="en-US" baseline="0" dirty="0" smtClean="0"/>
              <a:t>Comment se manifestent ces structures pour un observateur?</a:t>
            </a:r>
          </a:p>
          <a:p>
            <a:endParaRPr lang="en-US" baseline="0" dirty="0" smtClean="0"/>
          </a:p>
          <a:p>
            <a:r>
              <a:rPr lang="en-US" baseline="0" dirty="0" smtClean="0"/>
              <a:t>Pourquoi ça importe?</a:t>
            </a:r>
          </a:p>
          <a:p>
            <a:r>
              <a:rPr lang="en-US" baseline="0" dirty="0" smtClean="0"/>
              <a:t>	- impact de la binarité sur l’évolution des étoiles de forte masse</a:t>
            </a:r>
          </a:p>
          <a:p>
            <a:r>
              <a:rPr lang="en-US" baseline="0" dirty="0" smtClean="0"/>
              <a:t>	- évolution du moment angulaire =&gt; taux de coalescence en un temps de Hubble</a:t>
            </a:r>
          </a:p>
          <a:p>
            <a:r>
              <a:rPr lang="en-US" baseline="0" dirty="0" smtClean="0"/>
              <a:t>	- EOS des NS par la mesure de la masse de l’étoile à neutron</a:t>
            </a:r>
          </a:p>
          <a:p>
            <a:r>
              <a:rPr lang="en-US" baseline="0" dirty="0" smtClean="0"/>
              <a:t>	- dans une moindre mesure, la contrainte de la GR en champ fort</a:t>
            </a:r>
          </a:p>
          <a:p>
            <a:endParaRPr lang="en-US" baseline="0" dirty="0" smtClean="0"/>
          </a:p>
          <a:p>
            <a:r>
              <a:rPr lang="en-US" baseline="0" dirty="0" smtClean="0"/>
              <a:t>Problème multi-échelle (6 odm) et multi-physique : radiative, HD, MHD, GR</a:t>
            </a:r>
          </a:p>
          <a:p>
            <a:endParaRPr lang="en-US" baseline="0" dirty="0" smtClean="0"/>
          </a:p>
        </p:txBody>
      </p:sp>
      <p:sp>
        <p:nvSpPr>
          <p:cNvPr id="4" name="Slide Number Placeholder 3"/>
          <p:cNvSpPr>
            <a:spLocks noGrp="1"/>
          </p:cNvSpPr>
          <p:nvPr>
            <p:ph type="sldNum" sz="quarter" idx="10"/>
          </p:nvPr>
        </p:nvSpPr>
        <p:spPr/>
        <p:txBody>
          <a:bodyPr/>
          <a:lstStyle/>
          <a:p>
            <a:fld id="{FD27859D-BD2F-ED4A-98D9-D354E2238587}" type="slidenum">
              <a:rPr lang="en-US" smtClean="0"/>
              <a:t>9</a:t>
            </a:fld>
            <a:endParaRPr lang="en-US"/>
          </a:p>
        </p:txBody>
      </p:sp>
    </p:spTree>
    <p:extLst>
      <p:ext uri="{BB962C8B-B14F-4D97-AF65-F5344CB8AC3E}">
        <p14:creationId xmlns:p14="http://schemas.microsoft.com/office/powerpoint/2010/main" val="313613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32839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6924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12873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88D6382E-FD4A-704B-969B-EB26809437A3}"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247093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88D6382E-FD4A-704B-969B-EB26809437A3}"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82228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88D6382E-FD4A-704B-969B-EB26809437A3}" type="datetimeFigureOut">
              <a:rPr lang="en-US" smtClean="0"/>
              <a:t>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963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88D6382E-FD4A-704B-969B-EB26809437A3}" type="datetimeFigureOut">
              <a:rPr lang="en-US" smtClean="0"/>
              <a:t>12/4/19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3569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88D6382E-FD4A-704B-969B-EB26809437A3}" type="datetimeFigureOut">
              <a:rPr lang="en-US" smtClean="0"/>
              <a:t>12/4/19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565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6382E-FD4A-704B-969B-EB26809437A3}" type="datetimeFigureOut">
              <a:rPr lang="en-US" smtClean="0"/>
              <a:t>12/4/19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71374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1592218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8D6382E-FD4A-704B-969B-EB26809437A3}" type="datetimeFigureOut">
              <a:rPr lang="en-US" smtClean="0"/>
              <a:t>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82362-2E53-8A46-BBF2-A4CAB253DA5B}" type="slidenum">
              <a:rPr lang="en-US" smtClean="0"/>
              <a:t>‹#›</a:t>
            </a:fld>
            <a:endParaRPr lang="en-US"/>
          </a:p>
        </p:txBody>
      </p:sp>
    </p:spTree>
    <p:extLst>
      <p:ext uri="{BB962C8B-B14F-4D97-AF65-F5344CB8AC3E}">
        <p14:creationId xmlns:p14="http://schemas.microsoft.com/office/powerpoint/2010/main" val="31314497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1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6382E-FD4A-704B-969B-EB26809437A3}" type="datetimeFigureOut">
              <a:rPr lang="en-US" smtClean="0"/>
              <a:t>12/4/19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82362-2E53-8A46-BBF2-A4CAB253DA5B}" type="slidenum">
              <a:rPr lang="en-US" smtClean="0"/>
              <a:t>‹#›</a:t>
            </a:fld>
            <a:endParaRPr lang="en-US"/>
          </a:p>
        </p:txBody>
      </p:sp>
    </p:spTree>
    <p:extLst>
      <p:ext uri="{BB962C8B-B14F-4D97-AF65-F5344CB8AC3E}">
        <p14:creationId xmlns:p14="http://schemas.microsoft.com/office/powerpoint/2010/main" val="88819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1.wdp"/><Relationship Id="rId6" Type="http://schemas.openxmlformats.org/officeDocument/2006/relationships/image" Target="../media/image4.png"/><Relationship Id="rId7" Type="http://schemas.microsoft.com/office/2007/relationships/hdphoto" Target="../media/hdphoto2.wdp"/><Relationship Id="rId8" Type="http://schemas.openxmlformats.org/officeDocument/2006/relationships/image" Target="../media/image5.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0.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10.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0.png"/><Relationship Id="rId5"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3.wdp"/><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0.png"/><Relationship Id="rId5"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hyperlink" Target="http://demonstrations.wolfram.com/TrajectoryOfATestMassInARochePotential/" TargetMode="External"/><Relationship Id="rId4" Type="http://schemas.openxmlformats.org/officeDocument/2006/relationships/image" Target="../media/image36.png"/><Relationship Id="rId5" Type="http://schemas.openxmlformats.org/officeDocument/2006/relationships/image" Target="../media/image10.png"/><Relationship Id="rId6"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10.png"/><Relationship Id="rId6"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24.png"/><Relationship Id="rId5" Type="http://schemas.openxmlformats.org/officeDocument/2006/relationships/image" Target="../media/image10.png"/><Relationship Id="rId6"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10.png"/><Relationship Id="rId5"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4.png"/><Relationship Id="rId5" Type="http://schemas.openxmlformats.org/officeDocument/2006/relationships/image" Target="../media/image10.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4.png"/><Relationship Id="rId5" Type="http://schemas.openxmlformats.org/officeDocument/2006/relationships/image" Target="../media/image10.png"/><Relationship Id="rId6" Type="http://schemas.openxmlformats.org/officeDocument/2006/relationships/image" Target="../media/image47.png"/><Relationship Id="rId7" Type="http://schemas.openxmlformats.org/officeDocument/2006/relationships/image" Target="../media/image45.png"/><Relationship Id="rId8"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6.jpeg"/><Relationship Id="rId8"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Screen Shot 2017-02-23 at 4.09.08 PM.png"/>
          <p:cNvPicPr>
            <a:picLocks noChangeAspect="1"/>
          </p:cNvPicPr>
          <p:nvPr/>
        </p:nvPicPr>
        <p:blipFill rotWithShape="1">
          <a:blip r:embed="rId3">
            <a:alphaModFix amt="78000"/>
            <a:extLst>
              <a:ext uri="{28A0092B-C50C-407E-A947-70E740481C1C}">
                <a14:useLocalDpi xmlns:a14="http://schemas.microsoft.com/office/drawing/2010/main" val="0"/>
              </a:ext>
            </a:extLst>
          </a:blip>
          <a:srcRect l="12672" r="7829"/>
          <a:stretch/>
        </p:blipFill>
        <p:spPr>
          <a:xfrm>
            <a:off x="1621395" y="2916753"/>
            <a:ext cx="7522605" cy="4043761"/>
          </a:xfrm>
          <a:prstGeom prst="rect">
            <a:avLst/>
          </a:prstGeom>
        </p:spPr>
      </p:pic>
      <p:sp>
        <p:nvSpPr>
          <p:cNvPr id="7" name="TextBox 6"/>
          <p:cNvSpPr txBox="1"/>
          <p:nvPr/>
        </p:nvSpPr>
        <p:spPr>
          <a:xfrm>
            <a:off x="3440536" y="4219501"/>
            <a:ext cx="3824459" cy="1261884"/>
          </a:xfrm>
          <a:prstGeom prst="rect">
            <a:avLst/>
          </a:prstGeom>
          <a:solidFill>
            <a:schemeClr val="bg1">
              <a:alpha val="48000"/>
            </a:schemeClr>
          </a:solidFill>
          <a:ln>
            <a:solidFill>
              <a:schemeClr val="tx1"/>
            </a:solidFill>
          </a:ln>
        </p:spPr>
        <p:txBody>
          <a:bodyPr wrap="square" rtlCol="0">
            <a:spAutoFit/>
          </a:bodyPr>
          <a:lstStyle/>
          <a:p>
            <a:pPr algn="ctr"/>
            <a:endParaRPr lang="en-US" sz="2400" b="1" dirty="0" smtClean="0">
              <a:latin typeface="Geneva"/>
              <a:cs typeface="Geneva"/>
            </a:endParaRPr>
          </a:p>
          <a:p>
            <a:pPr algn="ctr"/>
            <a:r>
              <a:rPr lang="en-US" sz="3200" b="1" dirty="0" smtClean="0">
                <a:latin typeface="Geneva"/>
                <a:cs typeface="Geneva"/>
              </a:rPr>
              <a:t>Ileyk El </a:t>
            </a:r>
            <a:r>
              <a:rPr lang="en-US" sz="3200" b="1" dirty="0" err="1" smtClean="0">
                <a:latin typeface="Geneva"/>
                <a:cs typeface="Geneva"/>
              </a:rPr>
              <a:t>Mellah</a:t>
            </a:r>
            <a:endParaRPr lang="en-US" sz="3200" b="1" dirty="0" smtClean="0">
              <a:latin typeface="Geneva"/>
              <a:cs typeface="Geneva"/>
            </a:endParaRPr>
          </a:p>
          <a:p>
            <a:pPr algn="ctr"/>
            <a:r>
              <a:rPr lang="en-US" sz="2000" b="1" dirty="0" smtClean="0">
                <a:latin typeface="Geneva"/>
                <a:cs typeface="Geneva"/>
              </a:rPr>
              <a:t> </a:t>
            </a:r>
          </a:p>
        </p:txBody>
      </p:sp>
      <p:sp>
        <p:nvSpPr>
          <p:cNvPr id="15" name="Rounded Rectangle 14"/>
          <p:cNvSpPr/>
          <p:nvPr/>
        </p:nvSpPr>
        <p:spPr>
          <a:xfrm>
            <a:off x="2377366" y="536299"/>
            <a:ext cx="6187059" cy="1229488"/>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b="1" dirty="0">
              <a:solidFill>
                <a:srgbClr val="000000"/>
              </a:solidFill>
              <a:latin typeface="Geneva"/>
              <a:cs typeface="Geneva"/>
            </a:endParaRPr>
          </a:p>
          <a:p>
            <a:pPr algn="ctr"/>
            <a:r>
              <a:rPr lang="en-US" sz="2800" b="1" dirty="0" smtClean="0">
                <a:solidFill>
                  <a:srgbClr val="000000"/>
                </a:solidFill>
                <a:latin typeface="Geneva"/>
                <a:cs typeface="Geneva"/>
              </a:rPr>
              <a:t>Audition Maître de conférences -</a:t>
            </a:r>
          </a:p>
          <a:p>
            <a:pPr algn="ctr"/>
            <a:r>
              <a:rPr lang="en-US" sz="2800" b="1" dirty="0" smtClean="0">
                <a:solidFill>
                  <a:srgbClr val="000000"/>
                </a:solidFill>
                <a:latin typeface="Geneva"/>
                <a:cs typeface="Geneva"/>
              </a:rPr>
              <a:t>Institut d’Astrophysique de Paris</a:t>
            </a:r>
          </a:p>
          <a:p>
            <a:pPr algn="ctr"/>
            <a:endParaRPr lang="en-US" sz="2800" b="1" dirty="0">
              <a:solidFill>
                <a:srgbClr val="000000"/>
              </a:solidFill>
              <a:latin typeface="Geneva"/>
              <a:cs typeface="Geneva"/>
            </a:endParaRPr>
          </a:p>
        </p:txBody>
      </p:sp>
      <p:sp>
        <p:nvSpPr>
          <p:cNvPr id="4" name="Rectangle 3"/>
          <p:cNvSpPr/>
          <p:nvPr/>
        </p:nvSpPr>
        <p:spPr>
          <a:xfrm>
            <a:off x="0" y="-14939"/>
            <a:ext cx="1621395" cy="6858000"/>
          </a:xfrm>
          <a:prstGeom prst="rect">
            <a:avLst/>
          </a:prstGeom>
          <a:solidFill>
            <a:schemeClr val="lt1">
              <a:alpha val="35000"/>
            </a:schemeClr>
          </a:solidFill>
          <a:ln>
            <a:noFill/>
          </a:ln>
          <a:effectLst>
            <a:outerShdw blurRad="82550" dir="2700000" sx="110000" sy="110000" algn="tl" rotWithShape="0">
              <a:srgbClr val="000000"/>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latin typeface="Papyrus"/>
              <a:cs typeface="Papyrus"/>
            </a:endParaRPr>
          </a:p>
        </p:txBody>
      </p:sp>
      <p:pic>
        <p:nvPicPr>
          <p:cNvPr id="8" name="Picture 3" descr="Screen Shot 2016-09-18 at 2.29.32 PM.png"/>
          <p:cNvPicPr>
            <a:picLocks noChangeAspect="1"/>
          </p:cNvPicPr>
          <p:nvPr/>
        </p:nvPicPr>
        <p:blipFill>
          <a:blip r:embed="rId4">
            <a:extLst>
              <a:ext uri="{BEBA8EAE-BF5A-486C-A8C5-ECC9F3942E4B}">
                <a14:imgProps xmlns:a14="http://schemas.microsoft.com/office/drawing/2010/main">
                  <a14:imgLayer r:embed="rId5">
                    <a14:imgEffect>
                      <a14:saturation sat="50000"/>
                    </a14:imgEffect>
                  </a14:imgLayer>
                </a14:imgProps>
              </a:ext>
              <a:ext uri="{28A0092B-C50C-407E-A947-70E740481C1C}">
                <a14:useLocalDpi xmlns:a14="http://schemas.microsoft.com/office/drawing/2010/main" val="0"/>
              </a:ext>
            </a:extLst>
          </a:blip>
          <a:stretch>
            <a:fillRect/>
          </a:stretch>
        </p:blipFill>
        <p:spPr>
          <a:xfrm rot="16200000">
            <a:off x="-150088" y="863432"/>
            <a:ext cx="1911752" cy="679383"/>
          </a:xfrm>
          <a:prstGeom prst="rect">
            <a:avLst/>
          </a:prstGeom>
        </p:spPr>
      </p:pic>
      <p:pic>
        <p:nvPicPr>
          <p:cNvPr id="2" name="Image 1" descr="FWO.png"/>
          <p:cNvPicPr>
            <a:picLocks noChangeAspect="1"/>
          </p:cNvPicPr>
          <p:nvPr/>
        </p:nvPicPr>
        <p:blipFill>
          <a:blip r:embed="rId6">
            <a:extLst>
              <a:ext uri="{BEBA8EAE-BF5A-486C-A8C5-ECC9F3942E4B}">
                <a14:imgProps xmlns:a14="http://schemas.microsoft.com/office/drawing/2010/main">
                  <a14:imgLayer r:embed="rId7">
                    <a14:imgEffect>
                      <a14:saturation sat="50000"/>
                    </a14:imgEffect>
                  </a14:imgLayer>
                </a14:imgProps>
              </a:ext>
              <a:ext uri="{28A0092B-C50C-407E-A947-70E740481C1C}">
                <a14:useLocalDpi xmlns:a14="http://schemas.microsoft.com/office/drawing/2010/main" val="0"/>
              </a:ext>
            </a:extLst>
          </a:blip>
          <a:stretch>
            <a:fillRect/>
          </a:stretch>
        </p:blipFill>
        <p:spPr>
          <a:xfrm>
            <a:off x="81520" y="5830793"/>
            <a:ext cx="1460500" cy="570891"/>
          </a:xfrm>
          <a:prstGeom prst="rect">
            <a:avLst/>
          </a:prstGeom>
        </p:spPr>
      </p:pic>
      <p:sp>
        <p:nvSpPr>
          <p:cNvPr id="9" name="ZoneTexte 8"/>
          <p:cNvSpPr txBox="1"/>
          <p:nvPr/>
        </p:nvSpPr>
        <p:spPr>
          <a:xfrm>
            <a:off x="12207875" y="1746250"/>
            <a:ext cx="184666" cy="369332"/>
          </a:xfrm>
          <a:prstGeom prst="rect">
            <a:avLst/>
          </a:prstGeom>
          <a:noFill/>
        </p:spPr>
        <p:txBody>
          <a:bodyPr wrap="none" rtlCol="0">
            <a:spAutoFit/>
          </a:bodyPr>
          <a:lstStyle/>
          <a:p>
            <a:endParaRPr lang="fr-FR" dirty="0"/>
          </a:p>
        </p:txBody>
      </p:sp>
      <p:pic>
        <p:nvPicPr>
          <p:cNvPr id="6" name="Image 5" descr="marie_curie_log.png"/>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tretch>
            <a:fillRect/>
          </a:stretch>
        </p:blipFill>
        <p:spPr>
          <a:xfrm rot="16200000">
            <a:off x="-203694" y="3327120"/>
            <a:ext cx="2051833" cy="1231100"/>
          </a:xfrm>
          <a:prstGeom prst="rect">
            <a:avLst/>
          </a:prstGeom>
        </p:spPr>
      </p:pic>
      <p:sp>
        <p:nvSpPr>
          <p:cNvPr id="5" name="ZoneTexte 4"/>
          <p:cNvSpPr txBox="1"/>
          <p:nvPr/>
        </p:nvSpPr>
        <p:spPr>
          <a:xfrm>
            <a:off x="10092267" y="1913467"/>
            <a:ext cx="184666" cy="369332"/>
          </a:xfrm>
          <a:prstGeom prst="rect">
            <a:avLst/>
          </a:prstGeom>
          <a:noFill/>
        </p:spPr>
        <p:txBody>
          <a:bodyPr wrap="none" rtlCol="0">
            <a:spAutoFit/>
          </a:bodyPr>
          <a:lstStyle/>
          <a:p>
            <a:endParaRPr lang="fr-FR"/>
          </a:p>
        </p:txBody>
      </p:sp>
      <p:sp>
        <p:nvSpPr>
          <p:cNvPr id="3" name="Rectangle 2"/>
          <p:cNvSpPr/>
          <p:nvPr/>
        </p:nvSpPr>
        <p:spPr>
          <a:xfrm>
            <a:off x="3245806" y="2018705"/>
            <a:ext cx="4572000" cy="646331"/>
          </a:xfrm>
          <a:prstGeom prst="rect">
            <a:avLst/>
          </a:prstGeom>
          <a:ln>
            <a:noFill/>
          </a:ln>
        </p:spPr>
        <p:txBody>
          <a:bodyPr>
            <a:spAutoFit/>
          </a:bodyPr>
          <a:lstStyle/>
          <a:p>
            <a:pPr algn="ctr"/>
            <a:r>
              <a:rPr lang="en-US" b="1">
                <a:solidFill>
                  <a:srgbClr val="000000"/>
                </a:solidFill>
                <a:latin typeface="Geneva"/>
                <a:cs typeface="Geneva"/>
              </a:rPr>
              <a:t>Sorbonne Université</a:t>
            </a:r>
          </a:p>
          <a:p>
            <a:pPr algn="ctr"/>
            <a:r>
              <a:rPr lang="en-US" b="1">
                <a:solidFill>
                  <a:srgbClr val="000000"/>
                </a:solidFill>
                <a:latin typeface="Geneva"/>
                <a:cs typeface="Geneva"/>
              </a:rPr>
              <a:t>Avril 2019</a:t>
            </a:r>
          </a:p>
        </p:txBody>
      </p:sp>
    </p:spTree>
    <p:extLst>
      <p:ext uri="{BB962C8B-B14F-4D97-AF65-F5344CB8AC3E}">
        <p14:creationId xmlns:p14="http://schemas.microsoft.com/office/powerpoint/2010/main" val="35323228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30" name="Rectangle 2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 16</a:t>
            </a:r>
          </a:p>
        </p:txBody>
      </p:sp>
    </p:spTree>
    <p:extLst>
      <p:ext uri="{BB962C8B-B14F-4D97-AF65-F5344CB8AC3E}">
        <p14:creationId xmlns:p14="http://schemas.microsoft.com/office/powerpoint/2010/main" val="27274131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Connecteur droit avec flèche 74"/>
          <p:cNvCxnSpPr/>
          <p:nvPr/>
        </p:nvCxnSpPr>
        <p:spPr>
          <a:xfrm flipH="1" flipV="1">
            <a:off x="1143601" y="2105712"/>
            <a:ext cx="763246" cy="7079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8" name="Rounded Rectangle 39"/>
          <p:cNvSpPr/>
          <p:nvPr/>
        </p:nvSpPr>
        <p:spPr>
          <a:xfrm>
            <a:off x="352450" y="1557127"/>
            <a:ext cx="1235937"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Structures</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pic>
        <p:nvPicPr>
          <p:cNvPr id="80" name="Image 79" descr="eye_ob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684197" y="2813644"/>
            <a:ext cx="509030" cy="511727"/>
          </a:xfrm>
          <a:prstGeom prst="rect">
            <a:avLst/>
          </a:prstGeom>
        </p:spPr>
      </p:pic>
      <p:cxnSp>
        <p:nvCxnSpPr>
          <p:cNvPr id="81" name="Connecteur droit avec flèche 80"/>
          <p:cNvCxnSpPr/>
          <p:nvPr/>
        </p:nvCxnSpPr>
        <p:spPr>
          <a:xfrm>
            <a:off x="4172576" y="3069508"/>
            <a:ext cx="3326902" cy="0"/>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flipH="1" flipV="1">
            <a:off x="3395908" y="2105712"/>
            <a:ext cx="525287" cy="8263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Rounded Rectangle 39"/>
          <p:cNvSpPr/>
          <p:nvPr/>
        </p:nvSpPr>
        <p:spPr>
          <a:xfrm>
            <a:off x="2575401" y="1475816"/>
            <a:ext cx="1449605" cy="546610"/>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Flot d’accrétion</a:t>
            </a:r>
          </a:p>
        </p:txBody>
      </p:sp>
      <p:sp>
        <p:nvSpPr>
          <p:cNvPr id="91" name="Bouée 90"/>
          <p:cNvSpPr/>
          <p:nvPr/>
        </p:nvSpPr>
        <p:spPr>
          <a:xfrm>
            <a:off x="3863269" y="2885536"/>
            <a:ext cx="365760" cy="365760"/>
          </a:xfrm>
          <a:prstGeom prst="donut">
            <a:avLst>
              <a:gd name="adj" fmla="val 81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29" name="Rectangle 28"/>
          <p:cNvSpPr/>
          <p:nvPr/>
        </p:nvSpPr>
        <p:spPr>
          <a:xfrm>
            <a:off x="6180193" y="2804379"/>
            <a:ext cx="1296993" cy="276999"/>
          </a:xfrm>
          <a:prstGeom prst="rect">
            <a:avLst/>
          </a:prstGeom>
        </p:spPr>
        <p:txBody>
          <a:bodyPr wrap="square">
            <a:spAutoFit/>
          </a:bodyPr>
          <a:lstStyle/>
          <a:p>
            <a:pPr lvl="0">
              <a:buSzPct val="100000"/>
            </a:pPr>
            <a:r>
              <a:rPr lang="en-US" sz="1200">
                <a:solidFill>
                  <a:schemeClr val="bg1"/>
                </a:solidFill>
                <a:latin typeface="Geneva"/>
                <a:cs typeface="Geneva"/>
              </a:rPr>
              <a:t>Ligne de visée</a:t>
            </a:r>
          </a:p>
        </p:txBody>
      </p:sp>
      <p:sp>
        <p:nvSpPr>
          <p:cNvPr id="30" name="Rectangle 2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 16</a:t>
            </a:r>
          </a:p>
        </p:txBody>
      </p:sp>
    </p:spTree>
    <p:extLst>
      <p:ext uri="{BB962C8B-B14F-4D97-AF65-F5344CB8AC3E}">
        <p14:creationId xmlns:p14="http://schemas.microsoft.com/office/powerpoint/2010/main" val="8196762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7" name="Rounded Rectangle 39"/>
          <p:cNvSpPr/>
          <p:nvPr/>
        </p:nvSpPr>
        <p:spPr>
          <a:xfrm>
            <a:off x="3288259" y="860760"/>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grpSp>
        <p:nvGrpSpPr>
          <p:cNvPr id="18" name="Grouper 17"/>
          <p:cNvGrpSpPr/>
          <p:nvPr/>
        </p:nvGrpSpPr>
        <p:grpSpPr>
          <a:xfrm>
            <a:off x="137757" y="1359118"/>
            <a:ext cx="6075389" cy="2143330"/>
            <a:chOff x="107155" y="1359118"/>
            <a:chExt cx="6075389" cy="2143330"/>
          </a:xfrm>
        </p:grpSpPr>
        <p:sp>
          <p:nvSpPr>
            <p:cNvPr id="14" name="Rectangle 13"/>
            <p:cNvSpPr/>
            <p:nvPr/>
          </p:nvSpPr>
          <p:spPr>
            <a:xfrm>
              <a:off x="107155" y="1757355"/>
              <a:ext cx="6075389" cy="1745093"/>
            </a:xfrm>
            <a:prstGeom prst="rect">
              <a:avLst/>
            </a:prstGeom>
          </p:spPr>
          <p:txBody>
            <a:bodyPr wrap="square">
              <a:spAutoFit/>
            </a:bodyPr>
            <a:lstStyle/>
            <a:p>
              <a:pPr marL="171450" lvl="0" indent="-171450">
                <a:lnSpc>
                  <a:spcPct val="120000"/>
                </a:lnSpc>
                <a:buSzPct val="100000"/>
                <a:buBlip>
                  <a:blip r:embed="rId4"/>
                </a:buBlip>
              </a:pPr>
              <a:r>
                <a:rPr lang="en-US">
                  <a:solidFill>
                    <a:srgbClr val="000000"/>
                  </a:solidFill>
                  <a:latin typeface="Geneva"/>
                  <a:cs typeface="Geneva"/>
                </a:rPr>
                <a:t> lois de conservation</a:t>
              </a:r>
            </a:p>
            <a:p>
              <a:pPr lvl="0">
                <a:lnSpc>
                  <a:spcPct val="120000"/>
                </a:lnSpc>
                <a:buSzPct val="100000"/>
              </a:pPr>
              <a:r>
                <a:rPr lang="en-US" b="1">
                  <a:solidFill>
                    <a:srgbClr val="000000"/>
                  </a:solidFill>
                  <a:latin typeface="Geneva"/>
                  <a:cs typeface="Geneva"/>
                </a:rPr>
                <a:t>   (magnéto-)hydrodynamiques</a:t>
              </a:r>
            </a:p>
            <a:p>
              <a:pPr marL="171450" indent="-171450">
                <a:lnSpc>
                  <a:spcPct val="120000"/>
                </a:lnSpc>
                <a:buSzPct val="100000"/>
                <a:buBlip>
                  <a:blip r:embed="rId4"/>
                </a:buBlip>
              </a:pPr>
              <a:r>
                <a:rPr lang="en-US">
                  <a:solidFill>
                    <a:srgbClr val="000000"/>
                  </a:solidFill>
                  <a:latin typeface="Geneva"/>
                  <a:cs typeface="Geneva"/>
                </a:rPr>
                <a:t> newtonien ou relativiste</a:t>
              </a:r>
            </a:p>
            <a:p>
              <a:pPr marL="171450" lvl="0" indent="-171450">
                <a:lnSpc>
                  <a:spcPct val="120000"/>
                </a:lnSpc>
                <a:buSzPct val="100000"/>
                <a:buBlip>
                  <a:blip r:embed="rId4"/>
                </a:buBlip>
              </a:pPr>
              <a:r>
                <a:rPr lang="en-US">
                  <a:solidFill>
                    <a:srgbClr val="000000"/>
                  </a:solidFill>
                  <a:latin typeface="Geneva"/>
                  <a:cs typeface="Geneva"/>
                </a:rPr>
                <a:t> compressible &amp; résistif</a:t>
              </a:r>
            </a:p>
            <a:p>
              <a:pPr marL="171450" lvl="0" indent="-171450">
                <a:lnSpc>
                  <a:spcPct val="120000"/>
                </a:lnSpc>
                <a:buSzPct val="100000"/>
                <a:buBlip>
                  <a:blip r:embed="rId4"/>
                </a:buBlip>
              </a:pPr>
              <a:r>
                <a:rPr lang="en-US">
                  <a:solidFill>
                    <a:srgbClr val="000000"/>
                  </a:solidFill>
                  <a:latin typeface="Geneva"/>
                  <a:cs typeface="Geneva"/>
                </a:rPr>
                <a:t> transfert radiatif</a:t>
              </a:r>
            </a:p>
          </p:txBody>
        </p:sp>
        <p:sp>
          <p:nvSpPr>
            <p:cNvPr id="10" name="Rounded Rectangle 39"/>
            <p:cNvSpPr/>
            <p:nvPr/>
          </p:nvSpPr>
          <p:spPr>
            <a:xfrm>
              <a:off x="156003" y="1359118"/>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grpSp>
      <p:grpSp>
        <p:nvGrpSpPr>
          <p:cNvPr id="20" name="Grouper 19"/>
          <p:cNvGrpSpPr/>
          <p:nvPr/>
        </p:nvGrpSpPr>
        <p:grpSpPr>
          <a:xfrm>
            <a:off x="3841794" y="2551043"/>
            <a:ext cx="4237175" cy="1449348"/>
            <a:chOff x="3841794" y="2627538"/>
            <a:chExt cx="4237175" cy="1449348"/>
          </a:xfrm>
        </p:grpSpPr>
        <p:sp>
          <p:nvSpPr>
            <p:cNvPr id="11" name="Rounded Rectangle 39"/>
            <p:cNvSpPr/>
            <p:nvPr/>
          </p:nvSpPr>
          <p:spPr>
            <a:xfrm>
              <a:off x="3878430" y="2627538"/>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3" name="Rectangle 12"/>
            <p:cNvSpPr/>
            <p:nvPr/>
          </p:nvSpPr>
          <p:spPr>
            <a:xfrm>
              <a:off x="3841794" y="2664192"/>
              <a:ext cx="4237175" cy="1412694"/>
            </a:xfrm>
            <a:prstGeom prst="rect">
              <a:avLst/>
            </a:prstGeom>
          </p:spPr>
          <p:txBody>
            <a:bodyPr wrap="square">
              <a:spAutoFit/>
            </a:bodyPr>
            <a:lstStyle/>
            <a:p>
              <a:pPr lvl="0">
                <a:lnSpc>
                  <a:spcPct val="120000"/>
                </a:lnSpc>
                <a:buSzPct val="100000"/>
              </a:pPr>
              <a:endParaRPr lang="en-US">
                <a:solidFill>
                  <a:srgbClr val="000000"/>
                </a:solidFill>
                <a:latin typeface="Geneva"/>
                <a:cs typeface="Geneva"/>
              </a:endParaRPr>
            </a:p>
            <a:p>
              <a:pPr marL="171450" indent="-171450">
                <a:lnSpc>
                  <a:spcPct val="120000"/>
                </a:lnSpc>
                <a:buSzPct val="100000"/>
                <a:buBlip>
                  <a:blip r:embed="rId4"/>
                </a:buBlip>
              </a:pPr>
              <a:r>
                <a:rPr lang="en-US">
                  <a:solidFill>
                    <a:srgbClr val="000000"/>
                  </a:solidFill>
                  <a:latin typeface="Geneva"/>
                  <a:cs typeface="Geneva"/>
                </a:rPr>
                <a:t> volumes finis </a:t>
              </a:r>
            </a:p>
            <a:p>
              <a:pPr marL="171450" indent="-171450">
                <a:lnSpc>
                  <a:spcPct val="120000"/>
                </a:lnSpc>
                <a:buSzPct val="100000"/>
                <a:buBlip>
                  <a:blip r:embed="rId4"/>
                </a:buBlip>
              </a:pPr>
              <a:r>
                <a:rPr lang="en-US" b="1">
                  <a:solidFill>
                    <a:srgbClr val="000000"/>
                  </a:solidFill>
                  <a:latin typeface="Geneva"/>
                  <a:cs typeface="Geneva"/>
                </a:rPr>
                <a:t> maille adaptative</a:t>
              </a:r>
            </a:p>
            <a:p>
              <a:pPr marL="171450" indent="-171450">
                <a:lnSpc>
                  <a:spcPct val="120000"/>
                </a:lnSpc>
                <a:buSzPct val="100000"/>
                <a:buBlip>
                  <a:blip r:embed="rId4"/>
                </a:buBlip>
              </a:pPr>
              <a:r>
                <a:rPr lang="en-US">
                  <a:solidFill>
                    <a:srgbClr val="000000"/>
                  </a:solidFill>
                  <a:latin typeface="Geneva"/>
                  <a:cs typeface="Geneva"/>
                </a:rPr>
                <a:t> géométries multiples</a:t>
              </a:r>
            </a:p>
          </p:txBody>
        </p:sp>
      </p:grpSp>
      <p:grpSp>
        <p:nvGrpSpPr>
          <p:cNvPr id="22" name="Grouper 21"/>
          <p:cNvGrpSpPr/>
          <p:nvPr/>
        </p:nvGrpSpPr>
        <p:grpSpPr>
          <a:xfrm>
            <a:off x="4652219" y="4233730"/>
            <a:ext cx="4582975" cy="2372043"/>
            <a:chOff x="165126" y="4223527"/>
            <a:chExt cx="4582975" cy="2372043"/>
          </a:xfrm>
        </p:grpSpPr>
        <p:grpSp>
          <p:nvGrpSpPr>
            <p:cNvPr id="4" name="Grouper 3"/>
            <p:cNvGrpSpPr/>
            <p:nvPr/>
          </p:nvGrpSpPr>
          <p:grpSpPr>
            <a:xfrm>
              <a:off x="165126" y="4223527"/>
              <a:ext cx="4582975" cy="1187621"/>
              <a:chOff x="116278" y="3898255"/>
              <a:chExt cx="4582975" cy="1187621"/>
            </a:xfrm>
          </p:grpSpPr>
          <p:sp>
            <p:nvSpPr>
              <p:cNvPr id="12" name="Rounded Rectangle 39"/>
              <p:cNvSpPr/>
              <p:nvPr/>
            </p:nvSpPr>
            <p:spPr>
              <a:xfrm>
                <a:off x="140702" y="3898255"/>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5" name="Rectangle 14"/>
              <p:cNvSpPr/>
              <p:nvPr/>
            </p:nvSpPr>
            <p:spPr>
              <a:xfrm>
                <a:off x="116278" y="4005580"/>
                <a:ext cx="4582975" cy="1080296"/>
              </a:xfrm>
              <a:prstGeom prst="rect">
                <a:avLst/>
              </a:prstGeom>
            </p:spPr>
            <p:txBody>
              <a:bodyPr wrap="square">
                <a:spAutoFit/>
              </a:bodyPr>
              <a:lstStyle/>
              <a:p>
                <a:pPr>
                  <a:lnSpc>
                    <a:spcPct val="120000"/>
                  </a:lnSpc>
                  <a:buSzPct val="100000"/>
                </a:pPr>
                <a:endParaRPr lang="en-US">
                  <a:solidFill>
                    <a:srgbClr val="000000"/>
                  </a:solidFill>
                  <a:latin typeface="Geneva"/>
                  <a:cs typeface="Geneva"/>
                </a:endParaRPr>
              </a:p>
              <a:p>
                <a:pPr marL="171450" lvl="0" indent="-171450">
                  <a:lnSpc>
                    <a:spcPct val="120000"/>
                  </a:lnSpc>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lnSpc>
                    <a:spcPct val="120000"/>
                  </a:lnSpc>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grpSp>
        <p:grpSp>
          <p:nvGrpSpPr>
            <p:cNvPr id="9" name="Grouper 8"/>
            <p:cNvGrpSpPr/>
            <p:nvPr/>
          </p:nvGrpSpPr>
          <p:grpSpPr>
            <a:xfrm>
              <a:off x="446711" y="5422471"/>
              <a:ext cx="3447362" cy="1173099"/>
              <a:chOff x="79498" y="3008390"/>
              <a:chExt cx="3447362" cy="1173099"/>
            </a:xfrm>
          </p:grpSpPr>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98" y="3008390"/>
                <a:ext cx="1654371" cy="1173099"/>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2953" y="3161380"/>
                <a:ext cx="1853907" cy="863147"/>
              </a:xfrm>
              <a:prstGeom prst="rect">
                <a:avLst/>
              </a:prstGeom>
            </p:spPr>
          </p:pic>
        </p:grpSp>
      </p:grpSp>
      <p:grpSp>
        <p:nvGrpSpPr>
          <p:cNvPr id="21" name="Grouper 20"/>
          <p:cNvGrpSpPr/>
          <p:nvPr/>
        </p:nvGrpSpPr>
        <p:grpSpPr>
          <a:xfrm>
            <a:off x="160804" y="4223527"/>
            <a:ext cx="4455876" cy="2165721"/>
            <a:chOff x="4770136" y="4223527"/>
            <a:chExt cx="4455876" cy="2165721"/>
          </a:xfrm>
        </p:grpSpPr>
        <p:sp>
          <p:nvSpPr>
            <p:cNvPr id="8" name="Rectangle à coins arrondis 7"/>
            <p:cNvSpPr/>
            <p:nvPr/>
          </p:nvSpPr>
          <p:spPr>
            <a:xfrm>
              <a:off x="4903067" y="5881247"/>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grpSp>
          <p:nvGrpSpPr>
            <p:cNvPr id="3" name="Grouper 2"/>
            <p:cNvGrpSpPr/>
            <p:nvPr/>
          </p:nvGrpSpPr>
          <p:grpSpPr>
            <a:xfrm>
              <a:off x="4770136" y="4223527"/>
              <a:ext cx="4455876" cy="1497727"/>
              <a:chOff x="116279" y="5236173"/>
              <a:chExt cx="4455876" cy="1497727"/>
            </a:xfrm>
          </p:grpSpPr>
          <p:sp>
            <p:nvSpPr>
              <p:cNvPr id="16" name="Rectangle 15"/>
              <p:cNvSpPr/>
              <p:nvPr/>
            </p:nvSpPr>
            <p:spPr>
              <a:xfrm>
                <a:off x="116279" y="5321206"/>
                <a:ext cx="4455876" cy="1412694"/>
              </a:xfrm>
              <a:prstGeom prst="rect">
                <a:avLst/>
              </a:prstGeom>
            </p:spPr>
            <p:txBody>
              <a:bodyPr wrap="square">
                <a:spAutoFit/>
              </a:bodyPr>
              <a:lstStyle/>
              <a:p>
                <a:pPr lvl="0">
                  <a:lnSpc>
                    <a:spcPct val="120000"/>
                  </a:lnSpc>
                  <a:buSzPct val="100000"/>
                </a:pPr>
                <a:r>
                  <a:rPr lang="en-US">
                    <a:solidFill>
                      <a:srgbClr val="000000"/>
                    </a:solidFill>
                    <a:latin typeface="Geneva"/>
                    <a:cs typeface="Geneva"/>
                  </a:rPr>
                  <a:t> </a:t>
                </a:r>
              </a:p>
              <a:p>
                <a:pPr marL="171450" lvl="0" indent="-171450">
                  <a:lnSpc>
                    <a:spcPct val="120000"/>
                  </a:lnSpc>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lnSpc>
                    <a:spcPct val="120000"/>
                  </a:lnSpc>
                  <a:buSzPct val="100000"/>
                  <a:buBlip>
                    <a:blip r:embed="rId4"/>
                  </a:buBlip>
                </a:pPr>
                <a:r>
                  <a:rPr lang="en-US" b="1">
                    <a:solidFill>
                      <a:srgbClr val="000000"/>
                    </a:solidFill>
                    <a:latin typeface="Geneva"/>
                    <a:cs typeface="Geneva"/>
                  </a:rPr>
                  <a:t> conservation du moment cinétique</a:t>
                </a:r>
              </a:p>
              <a:p>
                <a:pPr marL="171450" lvl="0" indent="-171450">
                  <a:lnSpc>
                    <a:spcPct val="120000"/>
                  </a:lnSpc>
                  <a:buSzPct val="100000"/>
                  <a:buBlip>
                    <a:blip r:embed="rId4"/>
                  </a:buBlip>
                </a:pPr>
                <a:r>
                  <a:rPr lang="en-US">
                    <a:solidFill>
                      <a:srgbClr val="000000"/>
                    </a:solidFill>
                    <a:latin typeface="Geneva"/>
                    <a:cs typeface="Geneva"/>
                  </a:rPr>
                  <a:t> flux visqueux</a:t>
                </a:r>
              </a:p>
            </p:txBody>
          </p:sp>
          <p:sp>
            <p:nvSpPr>
              <p:cNvPr id="28" name="Rounded Rectangle 39"/>
              <p:cNvSpPr/>
              <p:nvPr/>
            </p:nvSpPr>
            <p:spPr>
              <a:xfrm>
                <a:off x="152914" y="5236173"/>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grpSp>
      </p:grpSp>
      <p:sp>
        <p:nvSpPr>
          <p:cNvPr id="23" name="Rectangle 22"/>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4 / 16</a:t>
            </a:r>
          </a:p>
        </p:txBody>
      </p:sp>
      <p:sp>
        <p:nvSpPr>
          <p:cNvPr id="24" name="Rectangle 23"/>
          <p:cNvSpPr/>
          <p:nvPr/>
        </p:nvSpPr>
        <p:spPr>
          <a:xfrm>
            <a:off x="3288260" y="1243879"/>
            <a:ext cx="1969411" cy="261610"/>
          </a:xfrm>
          <a:prstGeom prst="rect">
            <a:avLst/>
          </a:prstGeom>
        </p:spPr>
        <p:txBody>
          <a:bodyPr wrap="square">
            <a:spAutoFit/>
          </a:bodyPr>
          <a:lstStyle/>
          <a:p>
            <a:pPr algn="ctr">
              <a:buSzPct val="100000"/>
            </a:pPr>
            <a:r>
              <a:rPr lang="en-US" sz="1100" i="1">
                <a:latin typeface="Geneva"/>
                <a:cs typeface="Geneva"/>
              </a:rPr>
              <a:t>Tóth &amp; Keppens 1997</a:t>
            </a:r>
          </a:p>
        </p:txBody>
      </p:sp>
    </p:spTree>
    <p:extLst>
      <p:ext uri="{BB962C8B-B14F-4D97-AF65-F5344CB8AC3E}">
        <p14:creationId xmlns:p14="http://schemas.microsoft.com/office/powerpoint/2010/main" val="15650541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279655" y="1208073"/>
            <a:ext cx="7993065" cy="1265988"/>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800000"/>
                </a:solidFill>
                <a:latin typeface="Geneva"/>
                <a:cs typeface="Geneva"/>
              </a:rPr>
              <a:t> </a:t>
            </a:r>
            <a:r>
              <a:rPr lang="en-US" sz="1600">
                <a:solidFill>
                  <a:srgbClr val="000000"/>
                </a:solidFill>
                <a:latin typeface="Geneva"/>
                <a:cs typeface="Geneva"/>
              </a:rPr>
              <a:t>mesure du taux d’accrétion de masse</a:t>
            </a:r>
            <a:endParaRPr lang="en-US" sz="1600" b="1" dirty="0">
              <a:solidFill>
                <a:srgbClr val="800000"/>
              </a:solidFill>
              <a:latin typeface="Geneva"/>
              <a:cs typeface="Geneva"/>
            </a:endParaRPr>
          </a:p>
          <a:p>
            <a:pPr marL="628650" lvl="1" indent="-171450">
              <a:lnSpc>
                <a:spcPct val="120000"/>
              </a:lnSpc>
              <a:buSzPct val="100000"/>
              <a:buBlip>
                <a:blip r:embed="rId3"/>
              </a:buBlip>
            </a:pPr>
            <a:r>
              <a:rPr lang="en-US" sz="1600" dirty="0" smtClean="0">
                <a:solidFill>
                  <a:srgbClr val="000000"/>
                </a:solidFill>
                <a:latin typeface="Geneva"/>
                <a:cs typeface="Geneva"/>
              </a:rPr>
              <a:t> </a:t>
            </a:r>
            <a:r>
              <a:rPr lang="en-US" sz="1600">
                <a:solidFill>
                  <a:srgbClr val="000000"/>
                </a:solidFill>
                <a:latin typeface="Geneva"/>
                <a:cs typeface="Geneva"/>
              </a:rPr>
              <a:t>structure du choc hydrodynamique</a:t>
            </a:r>
          </a:p>
          <a:p>
            <a:pPr lvl="1">
              <a:lnSpc>
                <a:spcPct val="120000"/>
              </a:lnSpc>
              <a:buSzPct val="100000"/>
            </a:pPr>
            <a:endParaRPr lang="en-US" sz="1600" dirty="0">
              <a:solidFill>
                <a:srgbClr val="000000"/>
              </a:solidFill>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4" name="Grouper 3"/>
          <p:cNvGrpSpPr/>
          <p:nvPr/>
        </p:nvGrpSpPr>
        <p:grpSpPr>
          <a:xfrm>
            <a:off x="90673" y="555779"/>
            <a:ext cx="9361175" cy="1947579"/>
            <a:chOff x="90672" y="557769"/>
            <a:chExt cx="9361175" cy="1947579"/>
          </a:xfrm>
        </p:grpSpPr>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90672" y="1257103"/>
              <a:ext cx="6331196"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sp>
        <p:nvSpPr>
          <p:cNvPr id="25" name="Rectangle 2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5 / 16</a:t>
            </a:r>
          </a:p>
        </p:txBody>
      </p:sp>
    </p:spTree>
    <p:extLst>
      <p:ext uri="{BB962C8B-B14F-4D97-AF65-F5344CB8AC3E}">
        <p14:creationId xmlns:p14="http://schemas.microsoft.com/office/powerpoint/2010/main" val="332329529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mesh_sol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236" y="2184324"/>
            <a:ext cx="4736917" cy="4370832"/>
          </a:xfrm>
          <a:prstGeom prst="rect">
            <a:avLst/>
          </a:prstGeom>
          <a:ln>
            <a:noFill/>
          </a:ln>
          <a:effectLst>
            <a:outerShdw blurRad="190500" algn="tl" rotWithShape="0">
              <a:srgbClr val="000000">
                <a:alpha val="70000"/>
              </a:srgbClr>
            </a:outerShdw>
          </a:effectLst>
        </p:spPr>
      </p:pic>
      <p:sp>
        <p:nvSpPr>
          <p:cNvPr id="21" name="Rectangle 20"/>
          <p:cNvSpPr/>
          <p:nvPr/>
        </p:nvSpPr>
        <p:spPr>
          <a:xfrm>
            <a:off x="-279655" y="1208073"/>
            <a:ext cx="7993065" cy="1265988"/>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4"/>
              </a:buBlip>
            </a:pPr>
            <a:r>
              <a:rPr lang="en-US" sz="1600" b="1" dirty="0">
                <a:solidFill>
                  <a:srgbClr val="800000"/>
                </a:solidFill>
                <a:latin typeface="Geneva"/>
                <a:cs typeface="Geneva"/>
              </a:rPr>
              <a:t> </a:t>
            </a:r>
            <a:r>
              <a:rPr lang="en-US" sz="1600">
                <a:solidFill>
                  <a:srgbClr val="000000"/>
                </a:solidFill>
                <a:latin typeface="Geneva"/>
                <a:cs typeface="Geneva"/>
              </a:rPr>
              <a:t>mesure du taux d’accrétion de masse</a:t>
            </a:r>
            <a:endParaRPr lang="en-US" sz="1600" b="1" dirty="0">
              <a:solidFill>
                <a:srgbClr val="800000"/>
              </a:solidFill>
              <a:latin typeface="Geneva"/>
              <a:cs typeface="Geneva"/>
            </a:endParaRPr>
          </a:p>
          <a:p>
            <a:pPr marL="628650" lvl="1" indent="-171450">
              <a:lnSpc>
                <a:spcPct val="120000"/>
              </a:lnSpc>
              <a:buSzPct val="100000"/>
              <a:buBlip>
                <a:blip r:embed="rId4"/>
              </a:buBlip>
            </a:pPr>
            <a:r>
              <a:rPr lang="en-US" sz="1600" dirty="0" smtClean="0">
                <a:solidFill>
                  <a:srgbClr val="000000"/>
                </a:solidFill>
                <a:latin typeface="Geneva"/>
                <a:cs typeface="Geneva"/>
              </a:rPr>
              <a:t> </a:t>
            </a:r>
            <a:r>
              <a:rPr lang="en-US" sz="1600">
                <a:solidFill>
                  <a:srgbClr val="000000"/>
                </a:solidFill>
                <a:latin typeface="Geneva"/>
                <a:cs typeface="Geneva"/>
              </a:rPr>
              <a:t>structure du choc hydrodynamique</a:t>
            </a:r>
          </a:p>
          <a:p>
            <a:pPr lvl="1">
              <a:lnSpc>
                <a:spcPct val="120000"/>
              </a:lnSpc>
              <a:buSzPct val="100000"/>
            </a:pPr>
            <a:endParaRPr lang="en-US" sz="1600" dirty="0">
              <a:solidFill>
                <a:srgbClr val="000000"/>
              </a:solidFill>
              <a:latin typeface="Geneva"/>
              <a:cs typeface="Geneva"/>
            </a:endParaRP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4" name="Grouper 3"/>
          <p:cNvGrpSpPr/>
          <p:nvPr/>
        </p:nvGrpSpPr>
        <p:grpSpPr>
          <a:xfrm>
            <a:off x="90673" y="555779"/>
            <a:ext cx="9361175" cy="1947579"/>
            <a:chOff x="90672" y="557769"/>
            <a:chExt cx="9361175" cy="1947579"/>
          </a:xfrm>
        </p:grpSpPr>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90672" y="1257103"/>
              <a:ext cx="6331196"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sp>
        <p:nvSpPr>
          <p:cNvPr id="25" name="Rectangle 2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5 / 16</a:t>
            </a:r>
          </a:p>
        </p:txBody>
      </p:sp>
    </p:spTree>
    <p:extLst>
      <p:ext uri="{BB962C8B-B14F-4D97-AF65-F5344CB8AC3E}">
        <p14:creationId xmlns:p14="http://schemas.microsoft.com/office/powerpoint/2010/main" val="36222886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30463" y="1279346"/>
            <a:ext cx="7993065" cy="1171603"/>
          </a:xfrm>
          <a:prstGeom prst="rect">
            <a:avLst/>
          </a:prstGeom>
        </p:spPr>
        <p:txBody>
          <a:bodyPr wrap="square">
            <a:spAutoFit/>
          </a:bodyPr>
          <a:lstStyle/>
          <a:p>
            <a:pPr lvl="0">
              <a:lnSpc>
                <a:spcPct val="110000"/>
              </a:lnSpc>
              <a:buSzPct val="100000"/>
            </a:pPr>
            <a:endParaRPr lang="en-US" sz="1600" dirty="0">
              <a:solidFill>
                <a:srgbClr val="000000"/>
              </a:solidFill>
              <a:latin typeface="Geneva"/>
              <a:cs typeface="Geneva"/>
            </a:endParaRPr>
          </a:p>
          <a:p>
            <a:pPr marL="628650" lvl="1" indent="-171450">
              <a:lnSpc>
                <a:spcPct val="110000"/>
              </a:lnSpc>
              <a:buSzPct val="100000"/>
              <a:buBlip>
                <a:blip r:embed="rId3"/>
              </a:buBlip>
            </a:pPr>
            <a:r>
              <a:rPr lang="en-US" sz="1600" b="1" dirty="0">
                <a:solidFill>
                  <a:srgbClr val="800000"/>
                </a:solidFill>
                <a:latin typeface="Geneva"/>
                <a:cs typeface="Geneva"/>
              </a:rPr>
              <a:t> </a:t>
            </a:r>
            <a:r>
              <a:rPr lang="en-US" sz="1600">
                <a:solidFill>
                  <a:srgbClr val="000000"/>
                </a:solidFill>
                <a:latin typeface="Geneva"/>
                <a:cs typeface="Geneva"/>
              </a:rPr>
              <a:t>contribution mineure des clumps à la variabilité</a:t>
            </a:r>
          </a:p>
          <a:p>
            <a:pPr marL="628650" lvl="1" indent="-171450">
              <a:lnSpc>
                <a:spcPct val="110000"/>
              </a:lnSpc>
              <a:buSzPct val="100000"/>
              <a:buBlip>
                <a:blip r:embed="rId3"/>
              </a:buBlip>
            </a:pPr>
            <a:r>
              <a:rPr lang="en-US" sz="1600" dirty="0" smtClean="0">
                <a:solidFill>
                  <a:srgbClr val="000000"/>
                </a:solidFill>
                <a:latin typeface="Geneva"/>
                <a:cs typeface="Geneva"/>
              </a:rPr>
              <a:t> </a:t>
            </a:r>
            <a:r>
              <a:rPr lang="en-US" sz="1600">
                <a:solidFill>
                  <a:srgbClr val="000000"/>
                </a:solidFill>
                <a:latin typeface="Geneva"/>
                <a:cs typeface="Geneva"/>
              </a:rPr>
              <a:t>formation de </a:t>
            </a:r>
            <a:r>
              <a:rPr lang="en-US" sz="1600" b="1">
                <a:solidFill>
                  <a:srgbClr val="000000"/>
                </a:solidFill>
                <a:latin typeface="Geneva"/>
                <a:cs typeface="Geneva"/>
              </a:rPr>
              <a:t>disques transitoires</a:t>
            </a:r>
          </a:p>
          <a:p>
            <a:pPr lvl="1">
              <a:lnSpc>
                <a:spcPct val="110000"/>
              </a:lnSpc>
              <a:buSzPct val="100000"/>
            </a:pPr>
            <a:endParaRPr lang="en-US" sz="1600" dirty="0">
              <a:solidFill>
                <a:srgbClr val="000000"/>
              </a:solidFill>
              <a:latin typeface="Geneva"/>
              <a:cs typeface="Geneva"/>
            </a:endParaRPr>
          </a:p>
        </p:txBody>
      </p:sp>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4" name="Grouper 23"/>
          <p:cNvGrpSpPr/>
          <p:nvPr/>
        </p:nvGrpSpPr>
        <p:grpSpPr>
          <a:xfrm>
            <a:off x="135317" y="751975"/>
            <a:ext cx="6122474" cy="883354"/>
            <a:chOff x="4406349" y="2725242"/>
            <a:chExt cx="6122474" cy="88335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49523"/>
              <a:ext cx="6122474"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5" name="Rectangle 2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6 / 16</a:t>
            </a:r>
          </a:p>
        </p:txBody>
      </p:sp>
    </p:spTree>
    <p:extLst>
      <p:ext uri="{BB962C8B-B14F-4D97-AF65-F5344CB8AC3E}">
        <p14:creationId xmlns:p14="http://schemas.microsoft.com/office/powerpoint/2010/main" val="246957538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30463" y="1279346"/>
            <a:ext cx="7993065" cy="1171603"/>
          </a:xfrm>
          <a:prstGeom prst="rect">
            <a:avLst/>
          </a:prstGeom>
        </p:spPr>
        <p:txBody>
          <a:bodyPr wrap="square">
            <a:spAutoFit/>
          </a:bodyPr>
          <a:lstStyle/>
          <a:p>
            <a:pPr lvl="0">
              <a:lnSpc>
                <a:spcPct val="110000"/>
              </a:lnSpc>
              <a:buSzPct val="100000"/>
            </a:pPr>
            <a:endParaRPr lang="en-US" sz="1600" dirty="0">
              <a:solidFill>
                <a:srgbClr val="000000"/>
              </a:solidFill>
              <a:latin typeface="Geneva"/>
              <a:cs typeface="Geneva"/>
            </a:endParaRPr>
          </a:p>
          <a:p>
            <a:pPr marL="628650" lvl="1" indent="-171450">
              <a:lnSpc>
                <a:spcPct val="110000"/>
              </a:lnSpc>
              <a:buSzPct val="100000"/>
              <a:buBlip>
                <a:blip r:embed="rId3"/>
              </a:buBlip>
            </a:pPr>
            <a:r>
              <a:rPr lang="en-US" sz="1600" b="1" dirty="0">
                <a:solidFill>
                  <a:srgbClr val="800000"/>
                </a:solidFill>
                <a:latin typeface="Geneva"/>
                <a:cs typeface="Geneva"/>
              </a:rPr>
              <a:t> </a:t>
            </a:r>
            <a:r>
              <a:rPr lang="en-US" sz="1600">
                <a:solidFill>
                  <a:srgbClr val="000000"/>
                </a:solidFill>
                <a:latin typeface="Geneva"/>
                <a:cs typeface="Geneva"/>
              </a:rPr>
              <a:t>contribution mineure des clumps à la variabilité</a:t>
            </a:r>
          </a:p>
          <a:p>
            <a:pPr marL="628650" lvl="1" indent="-171450">
              <a:lnSpc>
                <a:spcPct val="110000"/>
              </a:lnSpc>
              <a:buSzPct val="100000"/>
              <a:buBlip>
                <a:blip r:embed="rId3"/>
              </a:buBlip>
            </a:pPr>
            <a:r>
              <a:rPr lang="en-US" sz="1600" dirty="0" smtClean="0">
                <a:solidFill>
                  <a:srgbClr val="000000"/>
                </a:solidFill>
                <a:latin typeface="Geneva"/>
                <a:cs typeface="Geneva"/>
              </a:rPr>
              <a:t> </a:t>
            </a:r>
            <a:r>
              <a:rPr lang="en-US" sz="1600">
                <a:solidFill>
                  <a:srgbClr val="000000"/>
                </a:solidFill>
                <a:latin typeface="Geneva"/>
                <a:cs typeface="Geneva"/>
              </a:rPr>
              <a:t>formation de </a:t>
            </a:r>
            <a:r>
              <a:rPr lang="en-US" sz="1600" b="1">
                <a:solidFill>
                  <a:srgbClr val="000000"/>
                </a:solidFill>
                <a:latin typeface="Geneva"/>
                <a:cs typeface="Geneva"/>
              </a:rPr>
              <a:t>disques transitoires</a:t>
            </a:r>
          </a:p>
          <a:p>
            <a:pPr lvl="1">
              <a:lnSpc>
                <a:spcPct val="110000"/>
              </a:lnSpc>
              <a:buSzPct val="100000"/>
            </a:pPr>
            <a:endParaRPr lang="en-US" sz="1600" dirty="0">
              <a:solidFill>
                <a:srgbClr val="000000"/>
              </a:solidFill>
              <a:latin typeface="Geneva"/>
              <a:cs typeface="Geneva"/>
            </a:endParaRPr>
          </a:p>
        </p:txBody>
      </p:sp>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4" name="Grouper 23"/>
          <p:cNvGrpSpPr/>
          <p:nvPr/>
        </p:nvGrpSpPr>
        <p:grpSpPr>
          <a:xfrm>
            <a:off x="135317" y="751975"/>
            <a:ext cx="6122474" cy="883354"/>
            <a:chOff x="4406349" y="2725242"/>
            <a:chExt cx="6122474" cy="88335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49523"/>
              <a:ext cx="6122474"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5" name="Rectangle 2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6 / 16</a:t>
            </a:r>
          </a:p>
        </p:txBody>
      </p:sp>
      <p:sp>
        <p:nvSpPr>
          <p:cNvPr id="14" name="Rectangle à coins arrondis 13"/>
          <p:cNvSpPr/>
          <p:nvPr/>
        </p:nvSpPr>
        <p:spPr>
          <a:xfrm>
            <a:off x="5314731" y="6138514"/>
            <a:ext cx="3760411" cy="392337"/>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a:ln>
                  <a:solidFill>
                    <a:schemeClr val="tx1"/>
                  </a:solidFill>
                </a:ln>
                <a:solidFill>
                  <a:schemeClr val="tx1"/>
                </a:solidFill>
              </a:rPr>
              <a:t>Grinberg, Hell, </a:t>
            </a:r>
            <a:r>
              <a:rPr lang="fr-FR" sz="1600" b="1">
                <a:ln>
                  <a:solidFill>
                    <a:schemeClr val="tx1"/>
                  </a:solidFill>
                </a:ln>
                <a:solidFill>
                  <a:schemeClr val="tx1"/>
                </a:solidFill>
              </a:rPr>
              <a:t>El Mellah </a:t>
            </a:r>
            <a:r>
              <a:rPr lang="fr-FR" sz="1600">
                <a:ln>
                  <a:solidFill>
                    <a:schemeClr val="tx1"/>
                  </a:solidFill>
                </a:ln>
                <a:solidFill>
                  <a:schemeClr val="tx1"/>
                </a:solidFill>
              </a:rPr>
              <a:t>et al., A&amp;A 2017</a:t>
            </a:r>
            <a:endParaRPr lang="fr-FR" sz="1600">
              <a:solidFill>
                <a:schemeClr val="tx1"/>
              </a:solidFill>
            </a:endParaRPr>
          </a:p>
        </p:txBody>
      </p:sp>
    </p:spTree>
    <p:extLst>
      <p:ext uri="{BB962C8B-B14F-4D97-AF65-F5344CB8AC3E}">
        <p14:creationId xmlns:p14="http://schemas.microsoft.com/office/powerpoint/2010/main" val="190705797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7855" y="1660004"/>
            <a:ext cx="6132908" cy="720197"/>
          </a:xfrm>
          <a:prstGeom prst="rect">
            <a:avLst/>
          </a:prstGeom>
        </p:spPr>
        <p:txBody>
          <a:bodyPr wrap="square">
            <a:spAutoFit/>
          </a:bodyPr>
          <a:lstStyle/>
          <a:p>
            <a:pPr marL="628650" lvl="1" indent="-171450">
              <a:lnSpc>
                <a:spcPct val="130000"/>
              </a:lnSpc>
              <a:buSzPct val="100000"/>
              <a:buBlip>
                <a:blip r:embed="rId3"/>
              </a:buBlip>
            </a:pPr>
            <a:r>
              <a:rPr lang="en-US" sz="1600">
                <a:solidFill>
                  <a:srgbClr val="000000"/>
                </a:solidFill>
                <a:latin typeface="Geneva"/>
                <a:cs typeface="Geneva"/>
              </a:rPr>
              <a:t> origine du disque observé dans Cygnus X-1</a:t>
            </a:r>
          </a:p>
          <a:p>
            <a:pPr marL="628650" lvl="1" indent="-171450">
              <a:lnSpc>
                <a:spcPct val="130000"/>
              </a:lnSpc>
              <a:buSzPct val="100000"/>
              <a:buBlip>
                <a:blip r:embed="rId3"/>
              </a:buBlip>
            </a:pPr>
            <a:r>
              <a:rPr lang="en-US" sz="1600" dirty="0">
                <a:solidFill>
                  <a:srgbClr val="000000"/>
                </a:solidFill>
                <a:latin typeface="Geneva"/>
                <a:cs typeface="Geneva"/>
              </a:rPr>
              <a:t> </a:t>
            </a:r>
            <a:r>
              <a:rPr lang="en-US" sz="1600">
                <a:solidFill>
                  <a:srgbClr val="000000"/>
                </a:solidFill>
                <a:latin typeface="Geneva"/>
                <a:cs typeface="Geneva"/>
              </a:rPr>
              <a:t>prédiction d’un disque dans Vela X-1</a:t>
            </a: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4" name="Grouper 3"/>
          <p:cNvGrpSpPr/>
          <p:nvPr/>
        </p:nvGrpSpPr>
        <p:grpSpPr>
          <a:xfrm>
            <a:off x="132211" y="758567"/>
            <a:ext cx="6304077" cy="965911"/>
            <a:chOff x="182615" y="4247064"/>
            <a:chExt cx="6304077" cy="965911"/>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82615" y="4812865"/>
              <a:ext cx="6304077" cy="400110"/>
            </a:xfrm>
            <a:prstGeom prst="rect">
              <a:avLst/>
            </a:prstGeom>
          </p:spPr>
          <p:txBody>
            <a:bodyPr wrap="square">
              <a:spAutoFit/>
            </a:bodyPr>
            <a:lstStyle/>
            <a:p>
              <a:pPr lvl="0">
                <a:lnSpc>
                  <a:spcPct val="130000"/>
                </a:lnSpc>
                <a:buSzPct val="100000"/>
              </a:pPr>
              <a:r>
                <a:rPr lang="en-US" sz="1600">
                  <a:solidFill>
                    <a:srgbClr val="000000"/>
                  </a:solidFill>
                  <a:latin typeface="Geneva"/>
                  <a:cs typeface="Geneva"/>
                </a:rPr>
                <a:t>Des </a:t>
              </a:r>
              <a:r>
                <a:rPr lang="en-US" sz="1600" b="1">
                  <a:solidFill>
                    <a:srgbClr val="000000"/>
                  </a:solidFill>
                  <a:latin typeface="Geneva"/>
                  <a:cs typeface="Geneva"/>
                </a:rPr>
                <a:t>disques peuvent être formés par capture du vent</a:t>
              </a:r>
            </a:p>
          </p:txBody>
        </p:sp>
      </p:grpSp>
      <p:sp>
        <p:nvSpPr>
          <p:cNvPr id="25" name="Rounded Rectangle 39"/>
          <p:cNvSpPr/>
          <p:nvPr/>
        </p:nvSpPr>
        <p:spPr>
          <a:xfrm>
            <a:off x="6638652" y="762757"/>
            <a:ext cx="239792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 + AMRVAC</a:t>
            </a:r>
            <a:endParaRPr lang="en-US" sz="1600" b="1" dirty="0">
              <a:solidFill>
                <a:srgbClr val="000000"/>
              </a:solidFill>
              <a:latin typeface="Courier New"/>
              <a:cs typeface="Geneva"/>
            </a:endParaRPr>
          </a:p>
        </p:txBody>
      </p:sp>
      <p:sp>
        <p:nvSpPr>
          <p:cNvPr id="22" name="Rectangle 21"/>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7 / 16</a:t>
            </a:r>
          </a:p>
        </p:txBody>
      </p:sp>
      <p:pic>
        <p:nvPicPr>
          <p:cNvPr id="17" name="Image 16" descr="dis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88" y="2944500"/>
            <a:ext cx="3522122" cy="2844520"/>
          </a:xfrm>
          <a:prstGeom prst="rect">
            <a:avLst/>
          </a:prstGeom>
        </p:spPr>
      </p:pic>
    </p:spTree>
    <p:extLst>
      <p:ext uri="{BB962C8B-B14F-4D97-AF65-F5344CB8AC3E}">
        <p14:creationId xmlns:p14="http://schemas.microsoft.com/office/powerpoint/2010/main" val="391855086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disc_sol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056" y="2401104"/>
            <a:ext cx="5375492" cy="3730752"/>
          </a:xfrm>
          <a:prstGeom prst="rect">
            <a:avLst/>
          </a:prstGeom>
          <a:ln>
            <a:noFill/>
          </a:ln>
          <a:effectLst>
            <a:outerShdw blurRad="190500" algn="tl" rotWithShape="0">
              <a:srgbClr val="000000">
                <a:alpha val="70000"/>
              </a:srgbClr>
            </a:outerShdw>
          </a:effectLst>
        </p:spPr>
      </p:pic>
      <p:sp>
        <p:nvSpPr>
          <p:cNvPr id="7" name="Rectangle 6"/>
          <p:cNvSpPr/>
          <p:nvPr/>
        </p:nvSpPr>
        <p:spPr>
          <a:xfrm>
            <a:off x="-217855" y="1660004"/>
            <a:ext cx="6132908" cy="720197"/>
          </a:xfrm>
          <a:prstGeom prst="rect">
            <a:avLst/>
          </a:prstGeom>
        </p:spPr>
        <p:txBody>
          <a:bodyPr wrap="square">
            <a:spAutoFit/>
          </a:bodyPr>
          <a:lstStyle/>
          <a:p>
            <a:pPr marL="628650" lvl="1" indent="-171450">
              <a:lnSpc>
                <a:spcPct val="130000"/>
              </a:lnSpc>
              <a:buSzPct val="100000"/>
              <a:buBlip>
                <a:blip r:embed="rId4"/>
              </a:buBlip>
            </a:pPr>
            <a:r>
              <a:rPr lang="en-US" sz="1600">
                <a:solidFill>
                  <a:srgbClr val="000000"/>
                </a:solidFill>
                <a:latin typeface="Geneva"/>
                <a:cs typeface="Geneva"/>
              </a:rPr>
              <a:t> origine du disque observé dans Cygnus X-1</a:t>
            </a:r>
          </a:p>
          <a:p>
            <a:pPr marL="628650" lvl="1" indent="-171450">
              <a:lnSpc>
                <a:spcPct val="130000"/>
              </a:lnSpc>
              <a:buSzPct val="100000"/>
              <a:buBlip>
                <a:blip r:embed="rId4"/>
              </a:buBlip>
            </a:pPr>
            <a:r>
              <a:rPr lang="en-US" sz="1600" dirty="0">
                <a:solidFill>
                  <a:srgbClr val="000000"/>
                </a:solidFill>
                <a:latin typeface="Geneva"/>
                <a:cs typeface="Geneva"/>
              </a:rPr>
              <a:t> </a:t>
            </a:r>
            <a:r>
              <a:rPr lang="en-US" sz="1600">
                <a:solidFill>
                  <a:srgbClr val="000000"/>
                </a:solidFill>
                <a:latin typeface="Geneva"/>
                <a:cs typeface="Geneva"/>
              </a:rPr>
              <a:t>prédiction d’un disque dans Vela X-1</a:t>
            </a: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4" name="Grouper 3"/>
          <p:cNvGrpSpPr/>
          <p:nvPr/>
        </p:nvGrpSpPr>
        <p:grpSpPr>
          <a:xfrm>
            <a:off x="132211" y="758567"/>
            <a:ext cx="6304077" cy="965911"/>
            <a:chOff x="182615" y="4247064"/>
            <a:chExt cx="6304077" cy="965911"/>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82615" y="4812865"/>
              <a:ext cx="6304077" cy="400110"/>
            </a:xfrm>
            <a:prstGeom prst="rect">
              <a:avLst/>
            </a:prstGeom>
          </p:spPr>
          <p:txBody>
            <a:bodyPr wrap="square">
              <a:spAutoFit/>
            </a:bodyPr>
            <a:lstStyle/>
            <a:p>
              <a:pPr lvl="0">
                <a:lnSpc>
                  <a:spcPct val="130000"/>
                </a:lnSpc>
                <a:buSzPct val="100000"/>
              </a:pPr>
              <a:r>
                <a:rPr lang="en-US" sz="1600">
                  <a:solidFill>
                    <a:srgbClr val="000000"/>
                  </a:solidFill>
                  <a:latin typeface="Geneva"/>
                  <a:cs typeface="Geneva"/>
                </a:rPr>
                <a:t>Des </a:t>
              </a:r>
              <a:r>
                <a:rPr lang="en-US" sz="1600" b="1">
                  <a:solidFill>
                    <a:srgbClr val="000000"/>
                  </a:solidFill>
                  <a:latin typeface="Geneva"/>
                  <a:cs typeface="Geneva"/>
                </a:rPr>
                <a:t>disques peuvent être formés par capture du vent</a:t>
              </a:r>
            </a:p>
          </p:txBody>
        </p:sp>
      </p:grpSp>
      <p:sp>
        <p:nvSpPr>
          <p:cNvPr id="25" name="Rounded Rectangle 39"/>
          <p:cNvSpPr/>
          <p:nvPr/>
        </p:nvSpPr>
        <p:spPr>
          <a:xfrm>
            <a:off x="6638652" y="762757"/>
            <a:ext cx="239792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 + AMRVAC</a:t>
            </a:r>
            <a:endParaRPr lang="en-US" sz="1600" b="1" dirty="0">
              <a:solidFill>
                <a:srgbClr val="000000"/>
              </a:solidFill>
              <a:latin typeface="Courier New"/>
              <a:cs typeface="Geneva"/>
            </a:endParaRPr>
          </a:p>
        </p:txBody>
      </p:sp>
      <p:sp>
        <p:nvSpPr>
          <p:cNvPr id="22" name="Rectangle 21"/>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7 / 16</a:t>
            </a:r>
          </a:p>
        </p:txBody>
      </p:sp>
      <p:pic>
        <p:nvPicPr>
          <p:cNvPr id="13" name="Image 12" descr="dis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88" y="2944500"/>
            <a:ext cx="3522122" cy="2844520"/>
          </a:xfrm>
          <a:prstGeom prst="rect">
            <a:avLst/>
          </a:prstGeom>
        </p:spPr>
      </p:pic>
    </p:spTree>
    <p:extLst>
      <p:ext uri="{BB962C8B-B14F-4D97-AF65-F5344CB8AC3E}">
        <p14:creationId xmlns:p14="http://schemas.microsoft.com/office/powerpoint/2010/main" val="32446712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électromagnétiques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8" name="Grouper 7"/>
          <p:cNvGrpSpPr/>
          <p:nvPr/>
        </p:nvGrpSpPr>
        <p:grpSpPr>
          <a:xfrm>
            <a:off x="3101938" y="857876"/>
            <a:ext cx="5802212" cy="2110019"/>
            <a:chOff x="2849760" y="709600"/>
            <a:chExt cx="6136558" cy="2465630"/>
          </a:xfrm>
        </p:grpSpPr>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242" y="709600"/>
              <a:ext cx="6089076" cy="2424133"/>
            </a:xfrm>
            <a:prstGeom prst="rect">
              <a:avLst/>
            </a:prstGeom>
            <a:ln>
              <a:noFill/>
            </a:ln>
            <a:effectLst>
              <a:outerShdw blurRad="190500" algn="tl" rotWithShape="0">
                <a:srgbClr val="000000">
                  <a:alpha val="70000"/>
                </a:srgbClr>
              </a:outerShdw>
            </a:effectLst>
          </p:spPr>
        </p:pic>
        <p:sp>
          <p:nvSpPr>
            <p:cNvPr id="7" name="Rectangle 6"/>
            <p:cNvSpPr/>
            <p:nvPr/>
          </p:nvSpPr>
          <p:spPr>
            <a:xfrm>
              <a:off x="2849760" y="2887512"/>
              <a:ext cx="2776824" cy="287718"/>
            </a:xfrm>
            <a:prstGeom prst="rect">
              <a:avLst/>
            </a:prstGeom>
          </p:spPr>
          <p:txBody>
            <a:bodyPr wrap="square">
              <a:spAutoFit/>
            </a:bodyPr>
            <a:lstStyle/>
            <a:p>
              <a:pPr lvl="0">
                <a:buSzPct val="100000"/>
              </a:pPr>
              <a:r>
                <a:rPr lang="en-US" sz="1000" i="1">
                  <a:solidFill>
                    <a:srgbClr val="000000"/>
                  </a:solidFill>
                  <a:latin typeface="Geneva"/>
                  <a:cs typeface="Geneva"/>
                </a:rPr>
                <a:t>Collaboration LIGO / Virgo (2017)</a:t>
              </a:r>
            </a:p>
          </p:txBody>
        </p:sp>
      </p:grpSp>
      <p:sp>
        <p:nvSpPr>
          <p:cNvPr id="9" name="Rounded Rectangle 39"/>
          <p:cNvSpPr/>
          <p:nvPr/>
        </p:nvSpPr>
        <p:spPr>
          <a:xfrm>
            <a:off x="256581" y="892880"/>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1" name="Rectangle 10"/>
          <p:cNvSpPr/>
          <p:nvPr/>
        </p:nvSpPr>
        <p:spPr>
          <a:xfrm>
            <a:off x="378701" y="1521300"/>
            <a:ext cx="2860477" cy="584776"/>
          </a:xfrm>
          <a:prstGeom prst="rect">
            <a:avLst/>
          </a:prstGeom>
        </p:spPr>
        <p:txBody>
          <a:bodyPr wrap="square">
            <a:spAutoFit/>
          </a:bodyPr>
          <a:lstStyle/>
          <a:p>
            <a:pPr marL="171450" lvl="0" indent="-171450">
              <a:buSzPct val="100000"/>
              <a:buBlip>
                <a:blip r:embed="rId4"/>
              </a:buBlip>
            </a:pPr>
            <a:r>
              <a:rPr lang="en-US" sz="1600">
                <a:solidFill>
                  <a:srgbClr val="000000"/>
                </a:solidFill>
                <a:latin typeface="Geneva"/>
                <a:cs typeface="Geneva"/>
              </a:rPr>
              <a:t> coalescence </a:t>
            </a:r>
          </a:p>
          <a:p>
            <a:pPr lvl="0">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d’étoiles à neutrons</a:t>
            </a:r>
          </a:p>
        </p:txBody>
      </p:sp>
      <p:sp>
        <p:nvSpPr>
          <p:cNvPr id="34" name="Rectangle 33"/>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8</a:t>
            </a:r>
            <a:r>
              <a:rPr lang="en-US" sz="1200">
                <a:solidFill>
                  <a:srgbClr val="000000"/>
                </a:solidFill>
                <a:latin typeface="Geneva"/>
                <a:cs typeface="Geneva"/>
              </a:rPr>
              <a:t> / 16</a:t>
            </a:r>
          </a:p>
        </p:txBody>
      </p:sp>
      <p:sp>
        <p:nvSpPr>
          <p:cNvPr id="35" name="Rectangle à coins arrondis 34"/>
          <p:cNvSpPr/>
          <p:nvPr/>
        </p:nvSpPr>
        <p:spPr>
          <a:xfrm>
            <a:off x="427609" y="2340482"/>
            <a:ext cx="2383521" cy="522724"/>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Nature du reliquat?</a:t>
            </a:r>
            <a:endParaRPr lang="fr-FR">
              <a:solidFill>
                <a:schemeClr val="tx1"/>
              </a:solidFill>
            </a:endParaRPr>
          </a:p>
        </p:txBody>
      </p:sp>
      <p:sp>
        <p:nvSpPr>
          <p:cNvPr id="36" name="Rectangle 35"/>
          <p:cNvSpPr/>
          <p:nvPr/>
        </p:nvSpPr>
        <p:spPr>
          <a:xfrm>
            <a:off x="3812942" y="880439"/>
            <a:ext cx="2085087" cy="261610"/>
          </a:xfrm>
          <a:prstGeom prst="rect">
            <a:avLst/>
          </a:prstGeom>
        </p:spPr>
        <p:txBody>
          <a:bodyPr wrap="square">
            <a:spAutoFit/>
          </a:bodyPr>
          <a:lstStyle/>
          <a:p>
            <a:pPr lvl="0">
              <a:buSzPct val="100000"/>
            </a:pPr>
            <a:r>
              <a:rPr lang="en-US" sz="1100" i="1">
                <a:solidFill>
                  <a:schemeClr val="bg1"/>
                </a:solidFill>
                <a:latin typeface="Geneva"/>
                <a:cs typeface="Geneva"/>
              </a:rPr>
              <a:t>GW170817</a:t>
            </a:r>
          </a:p>
        </p:txBody>
      </p:sp>
    </p:spTree>
    <p:extLst>
      <p:ext uri="{BB962C8B-B14F-4D97-AF65-F5344CB8AC3E}">
        <p14:creationId xmlns:p14="http://schemas.microsoft.com/office/powerpoint/2010/main" val="10895138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Parcours													    Ileyk El Mellah</a:t>
            </a:r>
            <a:endParaRPr lang="en-US" sz="2000" b="1" dirty="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Geneva"/>
                <a:cs typeface="Geneva"/>
              </a:rPr>
              <a:t>Parcours</a:t>
            </a:r>
            <a:r>
              <a:rPr lang="en-US" sz="1200" b="1" dirty="0" smtClean="0">
                <a:latin typeface="Geneva"/>
                <a:cs typeface="Geneva"/>
              </a:rPr>
              <a:t>	</a:t>
            </a:r>
            <a:r>
              <a:rPr lang="en-US" sz="1200" b="1" dirty="0" smtClean="0">
                <a:solidFill>
                  <a:schemeClr val="bg1">
                    <a:lumMod val="50000"/>
                  </a:schemeClr>
                </a:solidFill>
                <a:latin typeface="Geneva"/>
                <a:cs typeface="Geneva"/>
              </a:rPr>
              <a:t>–	Travaux	-	Projet de recherche	-	Enseignement</a:t>
            </a:r>
            <a:r>
              <a:rPr lang="en-US" sz="1200" b="1" dirty="0" smtClean="0">
                <a:latin typeface="Geneva"/>
                <a:cs typeface="Geneva"/>
              </a:rPr>
              <a:t>				</a:t>
            </a:r>
            <a:endParaRPr lang="en-US" sz="1200" b="1" dirty="0">
              <a:latin typeface="Geneva"/>
              <a:cs typeface="Geneva"/>
            </a:endParaRPr>
          </a:p>
        </p:txBody>
      </p:sp>
      <p:sp>
        <p:nvSpPr>
          <p:cNvPr id="22" name="Rounded Rectangle 39"/>
          <p:cNvSpPr/>
          <p:nvPr/>
        </p:nvSpPr>
        <p:spPr>
          <a:xfrm>
            <a:off x="152507" y="814274"/>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Etudes</a:t>
            </a:r>
            <a:endParaRPr lang="en-US" sz="1600" b="1" cap="small" dirty="0">
              <a:solidFill>
                <a:srgbClr val="000000"/>
              </a:solidFill>
              <a:latin typeface="Geneva"/>
              <a:cs typeface="Geneva"/>
            </a:endParaRPr>
          </a:p>
        </p:txBody>
      </p:sp>
      <p:sp>
        <p:nvSpPr>
          <p:cNvPr id="23" name="Rounded Rectangle 39"/>
          <p:cNvSpPr/>
          <p:nvPr/>
        </p:nvSpPr>
        <p:spPr>
          <a:xfrm>
            <a:off x="152507" y="2686012"/>
            <a:ext cx="136536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Recherche</a:t>
            </a:r>
            <a:endParaRPr lang="en-US" sz="1600" b="1" cap="small" dirty="0">
              <a:solidFill>
                <a:srgbClr val="000000"/>
              </a:solidFill>
              <a:latin typeface="Geneva"/>
              <a:cs typeface="Geneva"/>
            </a:endParaRPr>
          </a:p>
        </p:txBody>
      </p:sp>
      <p:pic>
        <p:nvPicPr>
          <p:cNvPr id="25" name="Image 24" descr="marie_curie_log.png"/>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493672" y="5561043"/>
            <a:ext cx="1512858" cy="907715"/>
          </a:xfrm>
          <a:prstGeom prst="rect">
            <a:avLst/>
          </a:prstGeom>
        </p:spPr>
      </p:pic>
      <p:pic>
        <p:nvPicPr>
          <p:cNvPr id="9" name="Image 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672" y="4792719"/>
            <a:ext cx="1432688" cy="512229"/>
          </a:xfrm>
          <a:prstGeom prst="rect">
            <a:avLst/>
          </a:prstGeom>
        </p:spPr>
      </p:pic>
      <p:pic>
        <p:nvPicPr>
          <p:cNvPr id="11" name="Image 10" descr="logo_apc_standard_bleu_png_fond_transparent_313x3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9408" y="3724331"/>
            <a:ext cx="751196" cy="777596"/>
          </a:xfrm>
          <a:prstGeom prst="rect">
            <a:avLst/>
          </a:prstGeom>
        </p:spPr>
      </p:pic>
      <p:pic>
        <p:nvPicPr>
          <p:cNvPr id="26" name="Image 25" descr="ENS_Cachan.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4648" y="760450"/>
            <a:ext cx="1248625" cy="680891"/>
          </a:xfrm>
          <a:prstGeom prst="rect">
            <a:avLst/>
          </a:prstGeom>
        </p:spPr>
      </p:pic>
      <p:pic>
        <p:nvPicPr>
          <p:cNvPr id="27" name="Image 26" descr="logo_obs_fond-blan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2509" y="1693679"/>
            <a:ext cx="1801461" cy="877953"/>
          </a:xfrm>
          <a:prstGeom prst="rect">
            <a:avLst/>
          </a:prstGeom>
        </p:spPr>
      </p:pic>
      <p:sp>
        <p:nvSpPr>
          <p:cNvPr id="28" name="Rectangle 27"/>
          <p:cNvSpPr/>
          <p:nvPr/>
        </p:nvSpPr>
        <p:spPr>
          <a:xfrm>
            <a:off x="0" y="1228490"/>
            <a:ext cx="6554554" cy="1315745"/>
          </a:xfrm>
          <a:prstGeom prst="rect">
            <a:avLst/>
          </a:prstGeom>
        </p:spPr>
        <p:txBody>
          <a:bodyPr wrap="square">
            <a:spAutoFit/>
          </a:bodyPr>
          <a:lstStyle/>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2008-10 </a:t>
            </a:r>
            <a:r>
              <a:rPr lang="en-US" dirty="0">
                <a:solidFill>
                  <a:srgbClr val="000000"/>
                </a:solidFill>
                <a:latin typeface="Geneva"/>
                <a:cs typeface="Geneva"/>
              </a:rPr>
              <a:t>L3-M1 à l’ENS de Cachan</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2010-11 </a:t>
            </a:r>
            <a:r>
              <a:rPr lang="en-US" dirty="0">
                <a:solidFill>
                  <a:srgbClr val="000000"/>
                </a:solidFill>
                <a:latin typeface="Geneva"/>
                <a:cs typeface="Geneva"/>
              </a:rPr>
              <a:t>Préparation à l’Agrégation</a:t>
            </a:r>
            <a:endParaRPr lang="en-US" smtClean="0">
              <a:solidFill>
                <a:srgbClr val="000000"/>
              </a:solidFill>
              <a:latin typeface="Geneva"/>
              <a:cs typeface="Geneva"/>
            </a:endParaRP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2012-13 </a:t>
            </a:r>
            <a:r>
              <a:rPr lang="en-US" smtClean="0">
                <a:solidFill>
                  <a:srgbClr val="000000"/>
                </a:solidFill>
                <a:latin typeface="Geneva"/>
                <a:cs typeface="Geneva"/>
              </a:rPr>
              <a:t>M2 A&amp;A à l’Obervatoire de Paris-Meudon</a:t>
            </a:r>
            <a:endParaRPr lang="en-US" dirty="0" smtClean="0">
              <a:solidFill>
                <a:srgbClr val="000000"/>
              </a:solidFill>
              <a:latin typeface="Geneva"/>
              <a:cs typeface="Geneva"/>
            </a:endParaRPr>
          </a:p>
        </p:txBody>
      </p:sp>
      <p:sp>
        <p:nvSpPr>
          <p:cNvPr id="29" name="Rectangle 28"/>
          <p:cNvSpPr/>
          <p:nvPr/>
        </p:nvSpPr>
        <p:spPr>
          <a:xfrm>
            <a:off x="0" y="3084249"/>
            <a:ext cx="7886006" cy="3808735"/>
          </a:xfrm>
          <a:prstGeom prst="rect">
            <a:avLst/>
          </a:prstGeom>
        </p:spPr>
        <p:txBody>
          <a:bodyPr wrap="square">
            <a:spAutoFit/>
          </a:bodyPr>
          <a:lstStyle/>
          <a:p>
            <a:pPr marL="17145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2010 </a:t>
            </a:r>
            <a:r>
              <a:rPr lang="en-US" dirty="0">
                <a:solidFill>
                  <a:srgbClr val="000000"/>
                </a:solidFill>
                <a:latin typeface="Geneva"/>
                <a:cs typeface="Geneva"/>
              </a:rPr>
              <a:t>Simulations à N corps avec </a:t>
            </a:r>
            <a:r>
              <a:rPr lang="en-US" b="1" dirty="0">
                <a:solidFill>
                  <a:srgbClr val="000000"/>
                </a:solidFill>
                <a:latin typeface="Geneva"/>
                <a:cs typeface="Geneva"/>
              </a:rPr>
              <a:t>J.-F. Lestrade </a:t>
            </a:r>
            <a:r>
              <a:rPr lang="en-US" dirty="0">
                <a:solidFill>
                  <a:srgbClr val="000000"/>
                </a:solidFill>
                <a:latin typeface="Geneva"/>
                <a:cs typeface="Geneva"/>
              </a:rPr>
              <a:t>(M1)</a:t>
            </a:r>
          </a:p>
          <a:p>
            <a:pPr marL="171450" lvl="0" indent="-171450">
              <a:lnSpc>
                <a:spcPct val="150000"/>
              </a:lnSpc>
              <a:buSzPct val="100000"/>
              <a:buBlip>
                <a:blip r:embed="rId9"/>
              </a:buBlip>
            </a:pPr>
            <a:r>
              <a:rPr lang="en-US" dirty="0">
                <a:solidFill>
                  <a:srgbClr val="000000"/>
                </a:solidFill>
                <a:latin typeface="Geneva"/>
                <a:cs typeface="Geneva"/>
              </a:rPr>
              <a:t> </a:t>
            </a:r>
            <a:r>
              <a:rPr lang="en-US" dirty="0">
                <a:solidFill>
                  <a:srgbClr val="0000CC"/>
                </a:solidFill>
                <a:latin typeface="Geneva"/>
                <a:cs typeface="Geneva"/>
              </a:rPr>
              <a:t>2011-12 </a:t>
            </a:r>
            <a:r>
              <a:rPr lang="en-US" dirty="0">
                <a:solidFill>
                  <a:srgbClr val="000000"/>
                </a:solidFill>
                <a:latin typeface="Geneva"/>
                <a:cs typeface="Geneva"/>
              </a:rPr>
              <a:t>Systèmes binaires et exoplanètes avec </a:t>
            </a:r>
            <a:r>
              <a:rPr lang="en-US" b="1" dirty="0">
                <a:solidFill>
                  <a:srgbClr val="000000"/>
                </a:solidFill>
                <a:latin typeface="Geneva"/>
                <a:cs typeface="Geneva"/>
              </a:rPr>
              <a:t>S. Rappaport</a:t>
            </a:r>
          </a:p>
          <a:p>
            <a:pPr marL="171450" lvl="0" indent="-171450">
              <a:lnSpc>
                <a:spcPct val="150000"/>
              </a:lnSpc>
              <a:buSzPct val="100000"/>
              <a:buBlip>
                <a:blip r:embed="rId9"/>
              </a:buBlip>
            </a:pPr>
            <a:r>
              <a:rPr lang="en-US" smtClean="0">
                <a:solidFill>
                  <a:srgbClr val="000000"/>
                </a:solidFill>
                <a:latin typeface="Geneva"/>
                <a:cs typeface="Geneva"/>
              </a:rPr>
              <a:t> </a:t>
            </a:r>
            <a:r>
              <a:rPr lang="en-US" smtClean="0">
                <a:solidFill>
                  <a:srgbClr val="0000CC"/>
                </a:solidFill>
                <a:latin typeface="Geneva"/>
                <a:cs typeface="Geneva"/>
              </a:rPr>
              <a:t>2013 </a:t>
            </a:r>
            <a:r>
              <a:rPr lang="en-US" smtClean="0">
                <a:solidFill>
                  <a:srgbClr val="000000"/>
                </a:solidFill>
                <a:latin typeface="Geneva"/>
                <a:cs typeface="Geneva"/>
              </a:rPr>
              <a:t>Disques d’accrétion avec </a:t>
            </a:r>
            <a:r>
              <a:rPr lang="en-US" b="1" smtClean="0">
                <a:solidFill>
                  <a:srgbClr val="000000"/>
                </a:solidFill>
                <a:latin typeface="Geneva"/>
                <a:cs typeface="Geneva"/>
              </a:rPr>
              <a:t>F. Casse </a:t>
            </a:r>
            <a:r>
              <a:rPr lang="en-US" smtClean="0">
                <a:solidFill>
                  <a:srgbClr val="000000"/>
                </a:solidFill>
                <a:latin typeface="Geneva"/>
                <a:cs typeface="Geneva"/>
              </a:rPr>
              <a:t>(M2)</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2013-16 </a:t>
            </a:r>
            <a:r>
              <a:rPr lang="en-US">
                <a:solidFill>
                  <a:srgbClr val="000000"/>
                </a:solidFill>
                <a:latin typeface="Geneva"/>
                <a:cs typeface="Geneva"/>
              </a:rPr>
              <a:t>Thèse sur </a:t>
            </a:r>
            <a:r>
              <a:rPr lang="en-US" u="sng">
                <a:solidFill>
                  <a:srgbClr val="000000"/>
                </a:solidFill>
                <a:latin typeface="Geneva"/>
                <a:cs typeface="Geneva"/>
              </a:rPr>
              <a:t>l’accrétion par vent sur les objets compacts</a:t>
            </a:r>
          </a:p>
          <a:p>
            <a:pPr lvl="0">
              <a:lnSpc>
                <a:spcPct val="150000"/>
              </a:lnSpc>
              <a:buSzPct val="100000"/>
            </a:pPr>
            <a:r>
              <a:rPr lang="en-US" dirty="0">
                <a:solidFill>
                  <a:srgbClr val="000000"/>
                </a:solidFill>
                <a:latin typeface="Geneva"/>
                <a:cs typeface="Geneva"/>
              </a:rPr>
              <a:t>    sous la direction de </a:t>
            </a:r>
            <a:r>
              <a:rPr lang="en-US" b="1" dirty="0">
                <a:solidFill>
                  <a:srgbClr val="000000"/>
                </a:solidFill>
                <a:latin typeface="Geneva"/>
                <a:cs typeface="Geneva"/>
              </a:rPr>
              <a:t>F. Casse </a:t>
            </a:r>
            <a:r>
              <a:rPr lang="en-US" dirty="0">
                <a:solidFill>
                  <a:srgbClr val="000000"/>
                </a:solidFill>
                <a:latin typeface="Geneva"/>
                <a:cs typeface="Geneva"/>
              </a:rPr>
              <a:t>&amp; </a:t>
            </a:r>
            <a:r>
              <a:rPr lang="en-US" b="1" dirty="0">
                <a:solidFill>
                  <a:srgbClr val="000000"/>
                </a:solidFill>
                <a:latin typeface="Geneva"/>
                <a:cs typeface="Geneva"/>
              </a:rPr>
              <a:t>A. Goldwurm </a:t>
            </a:r>
            <a:r>
              <a:rPr lang="en-US" dirty="0">
                <a:solidFill>
                  <a:srgbClr val="000000"/>
                </a:solidFill>
                <a:latin typeface="Geneva"/>
                <a:cs typeface="Geneva"/>
              </a:rPr>
              <a:t>à l’APC</a:t>
            </a:r>
          </a:p>
          <a:p>
            <a:pPr marL="171450" lvl="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2016-17 </a:t>
            </a:r>
            <a:r>
              <a:rPr lang="en-US">
                <a:solidFill>
                  <a:srgbClr val="000000"/>
                </a:solidFill>
                <a:latin typeface="Geneva"/>
                <a:cs typeface="Geneva"/>
              </a:rPr>
              <a:t>Contrat postdoctoral avec </a:t>
            </a:r>
            <a:r>
              <a:rPr lang="en-US" b="1">
                <a:solidFill>
                  <a:srgbClr val="000000"/>
                </a:solidFill>
                <a:latin typeface="Geneva"/>
                <a:cs typeface="Geneva"/>
              </a:rPr>
              <a:t>R. Keppens </a:t>
            </a:r>
            <a:r>
              <a:rPr lang="en-US">
                <a:solidFill>
                  <a:srgbClr val="000000"/>
                </a:solidFill>
                <a:latin typeface="Geneva"/>
                <a:cs typeface="Geneva"/>
              </a:rPr>
              <a:t>au </a:t>
            </a:r>
          </a:p>
          <a:p>
            <a:pPr lvl="0">
              <a:lnSpc>
                <a:spcPct val="150000"/>
              </a:lnSpc>
              <a:buSzPct val="100000"/>
            </a:pPr>
            <a:r>
              <a:rPr lang="en-US">
                <a:solidFill>
                  <a:srgbClr val="000000"/>
                </a:solidFill>
                <a:latin typeface="Geneva"/>
                <a:cs typeface="Geneva"/>
              </a:rPr>
              <a:t>    Center for mathematical Plasma Astrophysics, KU Leuven</a:t>
            </a:r>
          </a:p>
          <a:p>
            <a:pPr marL="171450" indent="-171450">
              <a:lnSpc>
                <a:spcPct val="150000"/>
              </a:lnSpc>
              <a:buSzPct val="100000"/>
              <a:buBlip>
                <a:blip r:embed="rId9"/>
              </a:buBlip>
            </a:pPr>
            <a:r>
              <a:rPr lang="en-US">
                <a:solidFill>
                  <a:srgbClr val="000000"/>
                </a:solidFill>
                <a:latin typeface="Geneva"/>
                <a:cs typeface="Geneva"/>
              </a:rPr>
              <a:t> </a:t>
            </a:r>
            <a:r>
              <a:rPr lang="en-US">
                <a:solidFill>
                  <a:srgbClr val="0000CC"/>
                </a:solidFill>
                <a:latin typeface="Geneva"/>
                <a:cs typeface="Geneva"/>
              </a:rPr>
              <a:t>2017-20 </a:t>
            </a:r>
            <a:r>
              <a:rPr lang="en-US">
                <a:solidFill>
                  <a:srgbClr val="000000"/>
                </a:solidFill>
                <a:latin typeface="Geneva"/>
                <a:cs typeface="Geneva"/>
              </a:rPr>
              <a:t>Bourse [Pegasus]</a:t>
            </a:r>
            <a:r>
              <a:rPr lang="en-US" baseline="30000">
                <a:solidFill>
                  <a:srgbClr val="000000"/>
                </a:solidFill>
                <a:latin typeface="Geneva"/>
                <a:cs typeface="Geneva"/>
              </a:rPr>
              <a:t>2</a:t>
            </a:r>
            <a:r>
              <a:rPr lang="en-US">
                <a:solidFill>
                  <a:srgbClr val="000000"/>
                </a:solidFill>
                <a:latin typeface="Geneva"/>
                <a:cs typeface="Geneva"/>
              </a:rPr>
              <a:t> Marie Skłodowska-Curie</a:t>
            </a:r>
          </a:p>
          <a:p>
            <a:pPr lvl="0">
              <a:lnSpc>
                <a:spcPct val="150000"/>
              </a:lnSpc>
              <a:buSzPct val="100000"/>
            </a:pPr>
            <a:endParaRPr lang="en-US" dirty="0">
              <a:solidFill>
                <a:srgbClr val="000000"/>
              </a:solidFill>
              <a:latin typeface="Geneva"/>
              <a:cs typeface="Geneva"/>
            </a:endParaRPr>
          </a:p>
        </p:txBody>
      </p:sp>
      <p:pic>
        <p:nvPicPr>
          <p:cNvPr id="3" name="Image 2" descr="logo_MI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3452" y="2916898"/>
            <a:ext cx="1880548" cy="468654"/>
          </a:xfrm>
          <a:prstGeom prst="rect">
            <a:avLst/>
          </a:prstGeom>
        </p:spPr>
      </p:pic>
      <p:sp>
        <p:nvSpPr>
          <p:cNvPr id="15" name="Rectangle 1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 / 16</a:t>
            </a:r>
          </a:p>
        </p:txBody>
      </p:sp>
    </p:spTree>
    <p:extLst>
      <p:ext uri="{BB962C8B-B14F-4D97-AF65-F5344CB8AC3E}">
        <p14:creationId xmlns:p14="http://schemas.microsoft.com/office/powerpoint/2010/main" val="41356780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électromagnétiques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pic>
        <p:nvPicPr>
          <p:cNvPr id="5" name="Image 4" descr="LIGO_D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833" y="857876"/>
            <a:ext cx="5757317" cy="2074507"/>
          </a:xfrm>
          <a:prstGeom prst="rect">
            <a:avLst/>
          </a:prstGeom>
          <a:ln>
            <a:noFill/>
          </a:ln>
          <a:effectLst>
            <a:outerShdw blurRad="190500" algn="tl" rotWithShape="0">
              <a:srgbClr val="000000">
                <a:alpha val="70000"/>
              </a:srgbClr>
            </a:outerShdw>
          </a:effectLst>
        </p:spPr>
      </p:pic>
      <p:sp>
        <p:nvSpPr>
          <p:cNvPr id="9" name="Rounded Rectangle 39"/>
          <p:cNvSpPr/>
          <p:nvPr/>
        </p:nvSpPr>
        <p:spPr>
          <a:xfrm>
            <a:off x="256581" y="892880"/>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Ondes gravitationnelles</a:t>
            </a:r>
          </a:p>
        </p:txBody>
      </p:sp>
      <p:sp>
        <p:nvSpPr>
          <p:cNvPr id="10" name="Rounded Rectangle 39"/>
          <p:cNvSpPr/>
          <p:nvPr/>
        </p:nvSpPr>
        <p:spPr>
          <a:xfrm>
            <a:off x="208904" y="3337876"/>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Sursaut Gamma Court</a:t>
            </a:r>
          </a:p>
        </p:txBody>
      </p:sp>
      <p:sp>
        <p:nvSpPr>
          <p:cNvPr id="11" name="Rectangle 10"/>
          <p:cNvSpPr/>
          <p:nvPr/>
        </p:nvSpPr>
        <p:spPr>
          <a:xfrm>
            <a:off x="378701" y="1521300"/>
            <a:ext cx="2860477" cy="584776"/>
          </a:xfrm>
          <a:prstGeom prst="rect">
            <a:avLst/>
          </a:prstGeom>
        </p:spPr>
        <p:txBody>
          <a:bodyPr wrap="square">
            <a:spAutoFit/>
          </a:bodyPr>
          <a:lstStyle/>
          <a:p>
            <a:pPr marL="171450" lvl="0" indent="-171450">
              <a:buSzPct val="100000"/>
              <a:buBlip>
                <a:blip r:embed="rId4"/>
              </a:buBlip>
            </a:pPr>
            <a:r>
              <a:rPr lang="en-US" sz="1600">
                <a:solidFill>
                  <a:srgbClr val="000000"/>
                </a:solidFill>
                <a:latin typeface="Geneva"/>
                <a:cs typeface="Geneva"/>
              </a:rPr>
              <a:t> coalescence </a:t>
            </a:r>
          </a:p>
          <a:p>
            <a:pPr lvl="0">
              <a:buSzPct val="100000"/>
            </a:pPr>
            <a:r>
              <a:rPr lang="en-US" sz="1600">
                <a:solidFill>
                  <a:srgbClr val="000000"/>
                </a:solidFill>
                <a:latin typeface="Geneva"/>
                <a:cs typeface="Geneva"/>
              </a:rPr>
              <a:t>   </a:t>
            </a:r>
            <a:r>
              <a:rPr lang="en-US" sz="800">
                <a:solidFill>
                  <a:srgbClr val="000000"/>
                </a:solidFill>
                <a:latin typeface="Geneva"/>
                <a:cs typeface="Geneva"/>
              </a:rPr>
              <a:t> </a:t>
            </a:r>
            <a:r>
              <a:rPr lang="en-US" sz="1600">
                <a:solidFill>
                  <a:srgbClr val="000000"/>
                </a:solidFill>
                <a:latin typeface="Geneva"/>
                <a:cs typeface="Geneva"/>
              </a:rPr>
              <a:t>d’étoiles à neutrons</a:t>
            </a:r>
          </a:p>
        </p:txBody>
      </p:sp>
      <p:cxnSp>
        <p:nvCxnSpPr>
          <p:cNvPr id="15" name="Connecteur droit 14"/>
          <p:cNvCxnSpPr/>
          <p:nvPr/>
        </p:nvCxnSpPr>
        <p:spPr>
          <a:xfrm>
            <a:off x="3066370" y="3320699"/>
            <a:ext cx="0" cy="319125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ounded Rectangle 39"/>
          <p:cNvSpPr/>
          <p:nvPr/>
        </p:nvSpPr>
        <p:spPr>
          <a:xfrm>
            <a:off x="3292335" y="3337876"/>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Kilonova</a:t>
            </a:r>
          </a:p>
        </p:txBody>
      </p:sp>
      <p:sp>
        <p:nvSpPr>
          <p:cNvPr id="22" name="Rounded Rectangle 39"/>
          <p:cNvSpPr/>
          <p:nvPr/>
        </p:nvSpPr>
        <p:spPr>
          <a:xfrm>
            <a:off x="6365168" y="3337876"/>
            <a:ext cx="26255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cap="small" dirty="0">
                <a:solidFill>
                  <a:srgbClr val="000000"/>
                </a:solidFill>
                <a:latin typeface="Geneva"/>
                <a:cs typeface="Geneva"/>
              </a:rPr>
              <a:t>Rémanence</a:t>
            </a:r>
          </a:p>
        </p:txBody>
      </p:sp>
      <p:grpSp>
        <p:nvGrpSpPr>
          <p:cNvPr id="27" name="Grouper 26"/>
          <p:cNvGrpSpPr/>
          <p:nvPr/>
        </p:nvGrpSpPr>
        <p:grpSpPr>
          <a:xfrm>
            <a:off x="2968674" y="4625175"/>
            <a:ext cx="3193271" cy="1849820"/>
            <a:chOff x="2980886" y="3962456"/>
            <a:chExt cx="3193271" cy="1849820"/>
          </a:xfrm>
        </p:grpSpPr>
        <p:sp>
          <p:nvSpPr>
            <p:cNvPr id="23" name="Rectangle 22"/>
            <p:cNvSpPr/>
            <p:nvPr/>
          </p:nvSpPr>
          <p:spPr>
            <a:xfrm>
              <a:off x="3078582" y="3962456"/>
              <a:ext cx="3095575"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Sources de chauffage</a:t>
              </a:r>
            </a:p>
          </p:txBody>
        </p:sp>
        <p:sp>
          <p:nvSpPr>
            <p:cNvPr id="26" name="Rectangle 25"/>
            <p:cNvSpPr/>
            <p:nvPr/>
          </p:nvSpPr>
          <p:spPr>
            <a:xfrm>
              <a:off x="2980886" y="4131816"/>
              <a:ext cx="3095575" cy="1680460"/>
            </a:xfrm>
            <a:prstGeom prst="rect">
              <a:avLst/>
            </a:prstGeom>
          </p:spPr>
          <p:txBody>
            <a:bodyPr wrap="square">
              <a:spAutoFit/>
            </a:bodyPr>
            <a:lstStyle/>
            <a:p>
              <a:pPr lvl="0">
                <a:lnSpc>
                  <a:spcPct val="130000"/>
                </a:lnSpc>
                <a:buSzPct val="100000"/>
              </a:pPr>
              <a:endParaRPr lang="en-US" sz="1600" dirty="0">
                <a:solidFill>
                  <a:srgbClr val="000000"/>
                </a:solidFill>
                <a:latin typeface="Geneva"/>
                <a:cs typeface="Geneva"/>
              </a:endParaRPr>
            </a:p>
            <a:p>
              <a:pPr marL="628650" lvl="1" indent="-171450">
                <a:lnSpc>
                  <a:spcPct val="130000"/>
                </a:lnSpc>
                <a:buSzPct val="100000"/>
                <a:buBlip>
                  <a:blip r:embed="rId4"/>
                </a:buBlip>
              </a:pPr>
              <a:r>
                <a:rPr lang="en-US" sz="1600" b="1" dirty="0">
                  <a:solidFill>
                    <a:srgbClr val="800000"/>
                  </a:solidFill>
                  <a:latin typeface="Geneva"/>
                  <a:cs typeface="Geneva"/>
                </a:rPr>
                <a:t> capture de neutrons</a:t>
              </a:r>
            </a:p>
            <a:p>
              <a:pPr lvl="1">
                <a:lnSpc>
                  <a:spcPct val="130000"/>
                </a:lnSpc>
                <a:buSzPct val="100000"/>
              </a:pPr>
              <a:r>
                <a:rPr lang="en-US" sz="1600" b="1" dirty="0">
                  <a:solidFill>
                    <a:srgbClr val="800000"/>
                  </a:solidFill>
                  <a:latin typeface="Geneva"/>
                  <a:cs typeface="Geneva"/>
                </a:rPr>
                <a:t>	</a:t>
              </a:r>
              <a:r>
                <a:rPr lang="en-US" sz="1600" b="1" i="1" dirty="0">
                  <a:solidFill>
                    <a:srgbClr val="0000CC"/>
                  </a:solidFill>
                  <a:latin typeface="Geneva"/>
                  <a:cs typeface="Geneva"/>
                </a:rPr>
                <a:t>E. Vangioni</a:t>
              </a:r>
              <a:endParaRPr lang="en-US" sz="1600" b="1" dirty="0">
                <a:latin typeface="Geneva"/>
                <a:cs typeface="Geneva"/>
              </a:endParaRPr>
            </a:p>
            <a:p>
              <a:pPr marL="628650" lvl="1" indent="-171450">
                <a:lnSpc>
                  <a:spcPct val="130000"/>
                </a:lnSpc>
                <a:buSzPct val="100000"/>
                <a:buBlip>
                  <a:blip r:embed="rId4"/>
                </a:buBlip>
              </a:pPr>
              <a:r>
                <a:rPr lang="en-US" sz="1600" dirty="0" smtClean="0">
                  <a:solidFill>
                    <a:srgbClr val="000000"/>
                  </a:solidFill>
                  <a:latin typeface="Geneva"/>
                  <a:cs typeface="Geneva"/>
                </a:rPr>
                <a:t> retombées d’accrétion</a:t>
              </a:r>
            </a:p>
            <a:p>
              <a:pPr marL="628650" lvl="1" indent="-171450">
                <a:lnSpc>
                  <a:spcPct val="130000"/>
                </a:lnSpc>
                <a:buSzPct val="100000"/>
                <a:buBlip>
                  <a:blip r:embed="rId4"/>
                </a:buBlip>
              </a:pPr>
              <a:r>
                <a:rPr lang="en-US" sz="1600" b="1" dirty="0">
                  <a:solidFill>
                    <a:srgbClr val="800000"/>
                  </a:solidFill>
                  <a:latin typeface="Geneva"/>
                  <a:cs typeface="Geneva"/>
                </a:rPr>
                <a:t> chauffage magnétique</a:t>
              </a:r>
            </a:p>
          </p:txBody>
        </p:sp>
      </p:grpSp>
      <p:sp>
        <p:nvSpPr>
          <p:cNvPr id="28" name="Rectangle 27"/>
          <p:cNvSpPr/>
          <p:nvPr/>
        </p:nvSpPr>
        <p:spPr>
          <a:xfrm>
            <a:off x="3086763" y="3883463"/>
            <a:ext cx="3095575" cy="720197"/>
          </a:xfrm>
          <a:prstGeom prst="rect">
            <a:avLst/>
          </a:prstGeom>
        </p:spPr>
        <p:txBody>
          <a:bodyPr wrap="square">
            <a:spAutoFit/>
          </a:bodyPr>
          <a:lstStyle/>
          <a:p>
            <a:pPr lvl="0">
              <a:lnSpc>
                <a:spcPct val="130000"/>
              </a:lnSpc>
              <a:buSzPct val="100000"/>
            </a:pPr>
            <a:r>
              <a:rPr lang="en-US" sz="1600" dirty="0">
                <a:solidFill>
                  <a:srgbClr val="000000"/>
                </a:solidFill>
                <a:latin typeface="Geneva"/>
                <a:cs typeface="Geneva"/>
              </a:rPr>
              <a:t>Pic après ~ 1 semaine</a:t>
            </a:r>
          </a:p>
          <a:p>
            <a:pPr lvl="0">
              <a:lnSpc>
                <a:spcPct val="130000"/>
              </a:lnSpc>
              <a:buSzPct val="100000"/>
            </a:pPr>
            <a:r>
              <a:rPr lang="en-US" sz="1600" dirty="0">
                <a:solidFill>
                  <a:srgbClr val="000000"/>
                </a:solidFill>
                <a:latin typeface="Geneva"/>
                <a:cs typeface="Geneva"/>
              </a:rPr>
              <a:t>Optique </a:t>
            </a:r>
            <a:r>
              <a:rPr lang="en-US" sz="1600" dirty="0">
                <a:solidFill>
                  <a:srgbClr val="000000"/>
                </a:solidFill>
                <a:latin typeface="Geneva"/>
                <a:cs typeface="Geneva"/>
                <a:sym typeface="Wingdings"/>
              </a:rPr>
              <a:t> proche infra-rouge</a:t>
            </a:r>
          </a:p>
        </p:txBody>
      </p:sp>
      <p:sp>
        <p:nvSpPr>
          <p:cNvPr id="29" name="Rectangle 28"/>
          <p:cNvSpPr/>
          <p:nvPr/>
        </p:nvSpPr>
        <p:spPr>
          <a:xfrm>
            <a:off x="101181" y="3945135"/>
            <a:ext cx="3294017" cy="830997"/>
          </a:xfrm>
          <a:prstGeom prst="rect">
            <a:avLst/>
          </a:prstGeom>
        </p:spPr>
        <p:txBody>
          <a:bodyPr wrap="square">
            <a:spAutoFit/>
          </a:bodyPr>
          <a:lstStyle/>
          <a:p>
            <a:pPr lvl="0">
              <a:buSzPct val="100000"/>
            </a:pPr>
            <a:r>
              <a:rPr lang="en-US" sz="1600" dirty="0">
                <a:solidFill>
                  <a:srgbClr val="000000"/>
                </a:solidFill>
                <a:latin typeface="Geneva"/>
                <a:cs typeface="Geneva"/>
              </a:rPr>
              <a:t>Emission transitoire (&lt;2s)</a:t>
            </a:r>
          </a:p>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Mécanisme</a:t>
            </a:r>
          </a:p>
        </p:txBody>
      </p:sp>
      <p:sp>
        <p:nvSpPr>
          <p:cNvPr id="30" name="Rectangle 29"/>
          <p:cNvSpPr/>
          <p:nvPr/>
        </p:nvSpPr>
        <p:spPr>
          <a:xfrm>
            <a:off x="6214595" y="3871812"/>
            <a:ext cx="3095575" cy="1200328"/>
          </a:xfrm>
          <a:prstGeom prst="rect">
            <a:avLst/>
          </a:prstGeom>
        </p:spPr>
        <p:txBody>
          <a:bodyPr wrap="square">
            <a:spAutoFit/>
          </a:bodyPr>
          <a:lstStyle/>
          <a:p>
            <a:pPr lvl="0">
              <a:lnSpc>
                <a:spcPct val="130000"/>
              </a:lnSpc>
              <a:buSzPct val="100000"/>
            </a:pPr>
            <a:r>
              <a:rPr lang="en-US" sz="1600" dirty="0">
                <a:solidFill>
                  <a:srgbClr val="000000"/>
                </a:solidFill>
                <a:latin typeface="Geneva"/>
                <a:cs typeface="Geneva"/>
              </a:rPr>
              <a:t>Emission synchrotron</a:t>
            </a:r>
          </a:p>
          <a:p>
            <a:pPr lvl="0">
              <a:lnSpc>
                <a:spcPct val="130000"/>
              </a:lnSpc>
              <a:buSzPct val="100000"/>
            </a:pPr>
            <a:r>
              <a:rPr lang="en-US" sz="1600" dirty="0">
                <a:solidFill>
                  <a:srgbClr val="000000"/>
                </a:solidFill>
                <a:latin typeface="Geneva"/>
                <a:cs typeface="Geneva"/>
              </a:rPr>
              <a:t>Rayons X </a:t>
            </a:r>
            <a:r>
              <a:rPr lang="en-US" sz="1600" dirty="0">
                <a:solidFill>
                  <a:srgbClr val="000000"/>
                </a:solidFill>
                <a:latin typeface="Geneva"/>
                <a:cs typeface="Geneva"/>
                <a:sym typeface="Wingdings"/>
              </a:rPr>
              <a:t> radio</a:t>
            </a:r>
            <a:endParaRPr lang="en-US" sz="1600" dirty="0">
              <a:solidFill>
                <a:srgbClr val="000000"/>
              </a:solidFill>
              <a:latin typeface="Geneva"/>
              <a:cs typeface="Geneva"/>
            </a:endParaRPr>
          </a:p>
          <a:p>
            <a:pPr lvl="0">
              <a:lnSpc>
                <a:spcPct val="130000"/>
              </a:lnSpc>
              <a:buSzPct val="100000"/>
            </a:pPr>
            <a:endParaRPr lang="en-US" sz="800" dirty="0">
              <a:solidFill>
                <a:srgbClr val="000000"/>
              </a:solidFill>
              <a:latin typeface="Geneva"/>
              <a:cs typeface="Geneva"/>
            </a:endParaRPr>
          </a:p>
          <a:p>
            <a:pPr lvl="0">
              <a:lnSpc>
                <a:spcPct val="130000"/>
              </a:lnSpc>
              <a:buSzPct val="100000"/>
            </a:pPr>
            <a:r>
              <a:rPr lang="en-US" sz="1600" dirty="0">
                <a:solidFill>
                  <a:srgbClr val="000000"/>
                </a:solidFill>
                <a:latin typeface="Geneva"/>
                <a:cs typeface="Geneva"/>
              </a:rPr>
              <a:t>Choc externe</a:t>
            </a:r>
          </a:p>
        </p:txBody>
      </p:sp>
      <p:sp>
        <p:nvSpPr>
          <p:cNvPr id="32" name="Rectangle 31"/>
          <p:cNvSpPr/>
          <p:nvPr/>
        </p:nvSpPr>
        <p:spPr>
          <a:xfrm>
            <a:off x="-138553" y="4329518"/>
            <a:ext cx="3095575" cy="1360372"/>
          </a:xfrm>
          <a:prstGeom prst="rect">
            <a:avLst/>
          </a:prstGeom>
        </p:spPr>
        <p:txBody>
          <a:bodyPr wrap="square">
            <a:spAutoFit/>
          </a:bodyPr>
          <a:lstStyle/>
          <a:p>
            <a:pPr lvl="0">
              <a:lnSpc>
                <a:spcPct val="130000"/>
              </a:lnSpc>
              <a:buSzPct val="100000"/>
            </a:pPr>
            <a:endParaRPr lang="en-US" sz="1600" dirty="0">
              <a:solidFill>
                <a:srgbClr val="000000"/>
              </a:solidFill>
              <a:latin typeface="Geneva"/>
              <a:cs typeface="Geneva"/>
            </a:endParaRPr>
          </a:p>
          <a:p>
            <a:pPr marL="628650" lvl="1" indent="-171450">
              <a:lnSpc>
                <a:spcPct val="130000"/>
              </a:lnSpc>
              <a:buSzPct val="100000"/>
              <a:buBlip>
                <a:blip r:embed="rId4"/>
              </a:buBlip>
            </a:pPr>
            <a:r>
              <a:rPr lang="en-US" sz="1600" b="1" dirty="0">
                <a:solidFill>
                  <a:srgbClr val="800000"/>
                </a:solidFill>
                <a:latin typeface="Geneva"/>
                <a:cs typeface="Geneva"/>
              </a:rPr>
              <a:t> jet relativiste</a:t>
            </a:r>
          </a:p>
          <a:p>
            <a:pPr marL="628650" lvl="1" indent="-171450">
              <a:lnSpc>
                <a:spcPct val="130000"/>
              </a:lnSpc>
              <a:buSzPct val="100000"/>
              <a:buBlip>
                <a:blip r:embed="rId4"/>
              </a:buBlip>
            </a:pPr>
            <a:r>
              <a:rPr lang="en-US" sz="1600" dirty="0" smtClean="0">
                <a:solidFill>
                  <a:srgbClr val="000000"/>
                </a:solidFill>
                <a:latin typeface="Geneva"/>
                <a:cs typeface="Geneva"/>
              </a:rPr>
              <a:t> chocs internes</a:t>
            </a:r>
            <a:endParaRPr lang="en-US" sz="1600" dirty="0">
              <a:solidFill>
                <a:srgbClr val="000000"/>
              </a:solidFill>
              <a:latin typeface="Geneva"/>
              <a:cs typeface="Geneva"/>
            </a:endParaRPr>
          </a:p>
          <a:p>
            <a:pPr lvl="1">
              <a:lnSpc>
                <a:spcPct val="130000"/>
              </a:lnSpc>
              <a:buSzPct val="100000"/>
            </a:pPr>
            <a:r>
              <a:rPr lang="en-US" sz="1600" dirty="0">
                <a:solidFill>
                  <a:srgbClr val="000000"/>
                </a:solidFill>
                <a:latin typeface="Geneva"/>
                <a:cs typeface="Geneva"/>
              </a:rPr>
              <a:t>=&gt; émission γ focalisée</a:t>
            </a:r>
          </a:p>
        </p:txBody>
      </p:sp>
      <p:sp>
        <p:nvSpPr>
          <p:cNvPr id="34" name="Rectangle 33"/>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8</a:t>
            </a:r>
            <a:r>
              <a:rPr lang="en-US" sz="1200">
                <a:solidFill>
                  <a:srgbClr val="000000"/>
                </a:solidFill>
                <a:latin typeface="Geneva"/>
                <a:cs typeface="Geneva"/>
              </a:rPr>
              <a:t> / 16</a:t>
            </a:r>
          </a:p>
        </p:txBody>
      </p:sp>
      <p:sp>
        <p:nvSpPr>
          <p:cNvPr id="35" name="Rectangle à coins arrondis 34"/>
          <p:cNvSpPr/>
          <p:nvPr/>
        </p:nvSpPr>
        <p:spPr>
          <a:xfrm>
            <a:off x="427609" y="2340482"/>
            <a:ext cx="2383521" cy="522724"/>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Nature du reliquat?</a:t>
            </a:r>
            <a:endParaRPr lang="fr-FR">
              <a:solidFill>
                <a:schemeClr val="tx1"/>
              </a:solidFill>
            </a:endParaRPr>
          </a:p>
        </p:txBody>
      </p:sp>
      <p:sp>
        <p:nvSpPr>
          <p:cNvPr id="36" name="Rectangle 35"/>
          <p:cNvSpPr/>
          <p:nvPr/>
        </p:nvSpPr>
        <p:spPr>
          <a:xfrm>
            <a:off x="3812942" y="880439"/>
            <a:ext cx="2085087" cy="261610"/>
          </a:xfrm>
          <a:prstGeom prst="rect">
            <a:avLst/>
          </a:prstGeom>
        </p:spPr>
        <p:txBody>
          <a:bodyPr wrap="square">
            <a:spAutoFit/>
          </a:bodyPr>
          <a:lstStyle/>
          <a:p>
            <a:pPr lvl="0">
              <a:buSzPct val="100000"/>
            </a:pPr>
            <a:r>
              <a:rPr lang="en-US" sz="1100" i="1">
                <a:solidFill>
                  <a:schemeClr val="bg1"/>
                </a:solidFill>
                <a:latin typeface="Geneva"/>
                <a:cs typeface="Geneva"/>
              </a:rPr>
              <a:t>GW170817</a:t>
            </a:r>
          </a:p>
        </p:txBody>
      </p:sp>
      <p:pic>
        <p:nvPicPr>
          <p:cNvPr id="25" name="Image 24" descr="logo_svo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7096" y="5209951"/>
            <a:ext cx="1991587" cy="1323299"/>
          </a:xfrm>
          <a:prstGeom prst="rect">
            <a:avLst/>
          </a:prstGeom>
          <a:ln>
            <a:noFill/>
          </a:ln>
          <a:effectLst>
            <a:outerShdw blurRad="190500" algn="tl" rotWithShape="0">
              <a:srgbClr val="000000">
                <a:alpha val="70000"/>
              </a:srgbClr>
            </a:outerShdw>
          </a:effectLst>
        </p:spPr>
      </p:pic>
      <p:sp>
        <p:nvSpPr>
          <p:cNvPr id="31" name="Rectangle 30"/>
          <p:cNvSpPr/>
          <p:nvPr/>
        </p:nvSpPr>
        <p:spPr>
          <a:xfrm>
            <a:off x="-166912" y="5622703"/>
            <a:ext cx="5952641" cy="830997"/>
          </a:xfrm>
          <a:prstGeom prst="rect">
            <a:avLst/>
          </a:prstGeom>
        </p:spPr>
        <p:txBody>
          <a:bodyPr wrap="square">
            <a:spAutoFit/>
          </a:bodyPr>
          <a:lstStyle/>
          <a:p>
            <a:pPr lvl="0">
              <a:buSzPct val="100000"/>
            </a:pPr>
            <a:r>
              <a:rPr lang="en-US" sz="1600" b="1" dirty="0">
                <a:solidFill>
                  <a:srgbClr val="000000"/>
                </a:solidFill>
                <a:latin typeface="Geneva"/>
                <a:cs typeface="Geneva"/>
              </a:rPr>
              <a:t> </a:t>
            </a:r>
          </a:p>
          <a:p>
            <a:pPr marL="628650" lvl="1" indent="-171450">
              <a:buSzPct val="100000"/>
              <a:buBlip>
                <a:blip r:embed="rId4"/>
              </a:buBlip>
            </a:pPr>
            <a:r>
              <a:rPr lang="en-US" sz="1600" b="1" dirty="0">
                <a:solidFill>
                  <a:srgbClr val="0000FF"/>
                </a:solidFill>
                <a:latin typeface="Geneva"/>
                <a:cs typeface="Geneva"/>
              </a:rPr>
              <a:t> </a:t>
            </a:r>
            <a:r>
              <a:rPr lang="en-US" sz="1600" b="1" i="1" dirty="0">
                <a:solidFill>
                  <a:srgbClr val="0000CC"/>
                </a:solidFill>
                <a:latin typeface="Geneva"/>
                <a:cs typeface="Geneva"/>
              </a:rPr>
              <a:t>R. Mochkovitch</a:t>
            </a:r>
            <a:endParaRPr lang="en-US" sz="1600" b="1" i="1" dirty="0">
              <a:solidFill>
                <a:srgbClr val="0000FF"/>
              </a:solidFill>
              <a:latin typeface="Geneva"/>
              <a:cs typeface="Geneva"/>
            </a:endParaRPr>
          </a:p>
          <a:p>
            <a:pPr marL="628650" lvl="1" indent="-171450">
              <a:buSzPct val="100000"/>
              <a:buBlip>
                <a:blip r:embed="rId4"/>
              </a:buBlip>
            </a:pPr>
            <a:r>
              <a:rPr lang="en-US" sz="1600" b="1" i="1" dirty="0">
                <a:solidFill>
                  <a:srgbClr val="0000CC"/>
                </a:solidFill>
                <a:latin typeface="Geneva"/>
                <a:cs typeface="Geneva"/>
              </a:rPr>
              <a:t> F. Daigne</a:t>
            </a:r>
          </a:p>
        </p:txBody>
      </p:sp>
      <p:sp>
        <p:nvSpPr>
          <p:cNvPr id="33" name="Rectangle 32"/>
          <p:cNvSpPr/>
          <p:nvPr/>
        </p:nvSpPr>
        <p:spPr>
          <a:xfrm rot="16200000">
            <a:off x="-543216" y="5665391"/>
            <a:ext cx="1506377" cy="307777"/>
          </a:xfrm>
          <a:prstGeom prst="rect">
            <a:avLst/>
          </a:prstGeom>
        </p:spPr>
        <p:txBody>
          <a:bodyPr wrap="square">
            <a:spAutoFit/>
          </a:bodyPr>
          <a:lstStyle/>
          <a:p>
            <a:pPr lvl="0">
              <a:buSzPct val="100000"/>
            </a:pPr>
            <a:r>
              <a:rPr lang="en-US" sz="1400" b="1" dirty="0">
                <a:solidFill>
                  <a:srgbClr val="0000CC"/>
                </a:solidFill>
                <a:latin typeface="Geneva"/>
                <a:cs typeface="Geneva"/>
              </a:rPr>
              <a:t>ASTHUP</a:t>
            </a:r>
          </a:p>
        </p:txBody>
      </p:sp>
      <p:cxnSp>
        <p:nvCxnSpPr>
          <p:cNvPr id="38" name="Connecteur droit 37"/>
          <p:cNvCxnSpPr/>
          <p:nvPr/>
        </p:nvCxnSpPr>
        <p:spPr>
          <a:xfrm>
            <a:off x="6160250" y="3321636"/>
            <a:ext cx="0" cy="319125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39" name="Grouper 38"/>
          <p:cNvGrpSpPr/>
          <p:nvPr/>
        </p:nvGrpSpPr>
        <p:grpSpPr>
          <a:xfrm>
            <a:off x="2195828" y="5790415"/>
            <a:ext cx="689674" cy="663285"/>
            <a:chOff x="3019296" y="4223358"/>
            <a:chExt cx="689674" cy="663285"/>
          </a:xfrm>
        </p:grpSpPr>
        <p:sp>
          <p:nvSpPr>
            <p:cNvPr id="40" name="Ellipse 39"/>
            <p:cNvSpPr/>
            <p:nvPr/>
          </p:nvSpPr>
          <p:spPr>
            <a:xfrm>
              <a:off x="3019296" y="422335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Rectangle 40"/>
            <p:cNvSpPr/>
            <p:nvPr/>
          </p:nvSpPr>
          <p:spPr>
            <a:xfrm>
              <a:off x="3104170" y="438935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sp>
        <p:nvSpPr>
          <p:cNvPr id="42" name="Rectangle 41"/>
          <p:cNvSpPr/>
          <p:nvPr/>
        </p:nvSpPr>
        <p:spPr>
          <a:xfrm>
            <a:off x="3101938" y="2721674"/>
            <a:ext cx="2625531" cy="246221"/>
          </a:xfrm>
          <a:prstGeom prst="rect">
            <a:avLst/>
          </a:prstGeom>
        </p:spPr>
        <p:txBody>
          <a:bodyPr wrap="square">
            <a:spAutoFit/>
          </a:bodyPr>
          <a:lstStyle/>
          <a:p>
            <a:pPr lvl="0">
              <a:buSzPct val="100000"/>
            </a:pPr>
            <a:r>
              <a:rPr lang="en-US" sz="1000" i="1">
                <a:solidFill>
                  <a:srgbClr val="000000"/>
                </a:solidFill>
                <a:latin typeface="Geneva"/>
                <a:cs typeface="Geneva"/>
              </a:rPr>
              <a:t>Collaboration LIGO / Virgo (2017)</a:t>
            </a:r>
          </a:p>
        </p:txBody>
      </p:sp>
    </p:spTree>
    <p:extLst>
      <p:ext uri="{BB962C8B-B14F-4D97-AF65-F5344CB8AC3E}">
        <p14:creationId xmlns:p14="http://schemas.microsoft.com/office/powerpoint/2010/main" val="36426714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683189" y="4310613"/>
            <a:ext cx="1505706"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
        <p:nvSpPr>
          <p:cNvPr id="31" name="Rectangle 3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9 / 16</a:t>
            </a:r>
          </a:p>
        </p:txBody>
      </p:sp>
    </p:spTree>
    <p:extLst>
      <p:ext uri="{BB962C8B-B14F-4D97-AF65-F5344CB8AC3E}">
        <p14:creationId xmlns:p14="http://schemas.microsoft.com/office/powerpoint/2010/main" val="213729287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i="1">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i="1">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Sursaut gamma court</a:t>
            </a:r>
          </a:p>
          <a:p>
            <a:pPr lvl="0">
              <a:lnSpc>
                <a:spcPct val="120000"/>
              </a:lnSpc>
              <a:buSzPct val="100000"/>
            </a:pPr>
            <a:r>
              <a:rPr lang="en-US" sz="1600" b="1">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rouge</a:t>
            </a:r>
          </a:p>
        </p:txBody>
      </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683189" y="4310613"/>
            <a:ext cx="1505706"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
        <p:nvSpPr>
          <p:cNvPr id="31" name="Rectangle 3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9 / 16</a:t>
            </a:r>
          </a:p>
        </p:txBody>
      </p:sp>
    </p:spTree>
    <p:extLst>
      <p:ext uri="{BB962C8B-B14F-4D97-AF65-F5344CB8AC3E}">
        <p14:creationId xmlns:p14="http://schemas.microsoft.com/office/powerpoint/2010/main" val="21719396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i="1">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i="1">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Sursaut gamma court</a:t>
            </a:r>
          </a:p>
          <a:p>
            <a:pPr lvl="0">
              <a:lnSpc>
                <a:spcPct val="120000"/>
              </a:lnSpc>
              <a:buSzPct val="100000"/>
            </a:pPr>
            <a:r>
              <a:rPr lang="en-US" sz="1600" b="1">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rouge</a:t>
            </a:r>
          </a:p>
        </p:txBody>
      </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683189" y="4310613"/>
            <a:ext cx="1505706"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
        <p:nvSpPr>
          <p:cNvPr id="35" name="Rectangle 34"/>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9 / 16</a:t>
            </a:r>
          </a:p>
        </p:txBody>
      </p:sp>
    </p:spTree>
    <p:extLst>
      <p:ext uri="{BB962C8B-B14F-4D97-AF65-F5344CB8AC3E}">
        <p14:creationId xmlns:p14="http://schemas.microsoft.com/office/powerpoint/2010/main" val="228362909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i="1">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i="1">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Sursaut gamma court</a:t>
            </a:r>
          </a:p>
          <a:p>
            <a:pPr lvl="0">
              <a:lnSpc>
                <a:spcPct val="120000"/>
              </a:lnSpc>
              <a:buSzPct val="100000"/>
            </a:pPr>
            <a:r>
              <a:rPr lang="en-US" sz="1600" b="1">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rouge</a:t>
            </a:r>
          </a:p>
        </p:txBody>
      </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683189" y="4310613"/>
            <a:ext cx="1505706"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
        <p:nvSpPr>
          <p:cNvPr id="59" name="Rectangle 5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9 / 16</a:t>
            </a:r>
          </a:p>
        </p:txBody>
      </p:sp>
      <p:sp>
        <p:nvSpPr>
          <p:cNvPr id="61" name="Ellipse 60"/>
          <p:cNvSpPr>
            <a:spLocks noChangeAspect="1"/>
          </p:cNvSpPr>
          <p:nvPr/>
        </p:nvSpPr>
        <p:spPr>
          <a:xfrm>
            <a:off x="3182801" y="3186938"/>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Ellipse 61"/>
          <p:cNvSpPr>
            <a:spLocks noChangeAspect="1"/>
          </p:cNvSpPr>
          <p:nvPr/>
        </p:nvSpPr>
        <p:spPr>
          <a:xfrm>
            <a:off x="3456151" y="3182103"/>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564955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57" name="Ellipse 56"/>
          <p:cNvSpPr>
            <a:spLocks noChangeAspect="1"/>
          </p:cNvSpPr>
          <p:nvPr/>
        </p:nvSpPr>
        <p:spPr>
          <a:xfrm>
            <a:off x="3182801" y="3186938"/>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182103"/>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507002"/>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4" name="Rectangle 83"/>
          <p:cNvSpPr/>
          <p:nvPr/>
        </p:nvSpPr>
        <p:spPr>
          <a:xfrm>
            <a:off x="5800816" y="3147001"/>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i="1">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i="1">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Sursaut gamma court</a:t>
            </a:r>
          </a:p>
          <a:p>
            <a:pPr lvl="0">
              <a:lnSpc>
                <a:spcPct val="120000"/>
              </a:lnSpc>
              <a:buSzPct val="100000"/>
            </a:pPr>
            <a:r>
              <a:rPr lang="en-US" sz="1600" b="1">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rouge</a:t>
            </a:r>
          </a:p>
        </p:txBody>
      </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683189" y="4310613"/>
            <a:ext cx="1505706"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
        <p:nvSpPr>
          <p:cNvPr id="59" name="Rectangle 5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9 / 16</a:t>
            </a:r>
          </a:p>
        </p:txBody>
      </p:sp>
    </p:spTree>
    <p:extLst>
      <p:ext uri="{BB962C8B-B14F-4D97-AF65-F5344CB8AC3E}">
        <p14:creationId xmlns:p14="http://schemas.microsoft.com/office/powerpoint/2010/main" val="76283305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507002"/>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4" name="Rectangle 83"/>
          <p:cNvSpPr/>
          <p:nvPr/>
        </p:nvSpPr>
        <p:spPr>
          <a:xfrm>
            <a:off x="5800816" y="3147001"/>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i="1">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i="1">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Sursaut gamma court</a:t>
            </a:r>
          </a:p>
          <a:p>
            <a:pPr lvl="0">
              <a:lnSpc>
                <a:spcPct val="120000"/>
              </a:lnSpc>
              <a:buSzPct val="100000"/>
            </a:pPr>
            <a:r>
              <a:rPr lang="en-US" sz="1600" b="1">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rouge</a:t>
            </a:r>
          </a:p>
        </p:txBody>
      </p:sp>
      <p:grpSp>
        <p:nvGrpSpPr>
          <p:cNvPr id="115" name="Grouper 114"/>
          <p:cNvGrpSpPr/>
          <p:nvPr/>
        </p:nvGrpSpPr>
        <p:grpSpPr>
          <a:xfrm>
            <a:off x="2382762" y="1263827"/>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156138"/>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683189" y="4310613"/>
            <a:ext cx="1505706"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grpSp>
        <p:nvGrpSpPr>
          <p:cNvPr id="4" name="Grouper 3"/>
          <p:cNvGrpSpPr/>
          <p:nvPr/>
        </p:nvGrpSpPr>
        <p:grpSpPr>
          <a:xfrm>
            <a:off x="79727" y="4814392"/>
            <a:ext cx="8428068" cy="1265988"/>
            <a:chOff x="19247" y="4814392"/>
            <a:chExt cx="8428068" cy="1265988"/>
          </a:xfrm>
        </p:grpSpPr>
        <p:sp>
          <p:nvSpPr>
            <p:cNvPr id="79" name="Rectangle 78"/>
            <p:cNvSpPr/>
            <p:nvPr/>
          </p:nvSpPr>
          <p:spPr>
            <a:xfrm>
              <a:off x="19247" y="4814392"/>
              <a:ext cx="6904047" cy="1265988"/>
            </a:xfrm>
            <a:prstGeom prst="rect">
              <a:avLst/>
            </a:prstGeom>
          </p:spPr>
          <p:txBody>
            <a:bodyPr wrap="square">
              <a:spAutoFit/>
            </a:bodyPr>
            <a:lstStyle/>
            <a:p>
              <a:pPr>
                <a:lnSpc>
                  <a:spcPct val="120000"/>
                </a:lnSpc>
                <a:buSzPct val="100000"/>
              </a:pPr>
              <a:r>
                <a:rPr lang="en-US" sz="1600">
                  <a:solidFill>
                    <a:srgbClr val="000000"/>
                  </a:solidFill>
                  <a:latin typeface="Geneva"/>
                  <a:cs typeface="Geneva"/>
                </a:rPr>
                <a:t>Nécessité de l’outil numérique</a:t>
              </a:r>
            </a:p>
            <a:p>
              <a:pPr>
                <a:lnSpc>
                  <a:spcPct val="120000"/>
                </a:lnSpc>
                <a:buSzPct val="100000"/>
              </a:pPr>
              <a:endParaRPr lang="en-US" sz="1600">
                <a:solidFill>
                  <a:srgbClr val="000000"/>
                </a:solidFill>
                <a:latin typeface="Geneva"/>
                <a:cs typeface="Geneva"/>
              </a:endParaRPr>
            </a:p>
            <a:p>
              <a:pPr>
                <a:lnSpc>
                  <a:spcPct val="120000"/>
                </a:lnSpc>
                <a:buSzPct val="100000"/>
              </a:pPr>
              <a:endParaRPr lang="en-US" sz="1600">
                <a:solidFill>
                  <a:srgbClr val="000000"/>
                </a:solidFill>
                <a:latin typeface="Geneva"/>
                <a:cs typeface="Geneva"/>
              </a:endParaRPr>
            </a:p>
            <a:p>
              <a:pPr>
                <a:lnSpc>
                  <a:spcPct val="120000"/>
                </a:lnSpc>
                <a:buSzPct val="100000"/>
              </a:pPr>
              <a:endParaRPr lang="en-US" sz="1600">
                <a:solidFill>
                  <a:srgbClr val="000000"/>
                </a:solidFill>
                <a:latin typeface="Geneva"/>
                <a:cs typeface="Geneva"/>
              </a:endParaRPr>
            </a:p>
          </p:txBody>
        </p:sp>
        <p:sp>
          <p:nvSpPr>
            <p:cNvPr id="83" name="Rectangle 82"/>
            <p:cNvSpPr/>
            <p:nvPr/>
          </p:nvSpPr>
          <p:spPr>
            <a:xfrm>
              <a:off x="222944" y="5121143"/>
              <a:ext cx="8224371" cy="900759"/>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a:t>
              </a:r>
              <a:r>
                <a:rPr lang="en-US" sz="1600" b="1" dirty="0">
                  <a:latin typeface="Geneva"/>
                  <a:cs typeface="Geneva"/>
                </a:rPr>
                <a:t>interconnexions</a:t>
              </a:r>
            </a:p>
            <a:p>
              <a:pPr marL="171450" lvl="0" indent="-171450">
                <a:lnSpc>
                  <a:spcPct val="110000"/>
                </a:lnSpc>
                <a:buSzPct val="100000"/>
                <a:buBlip>
                  <a:blip r:embed="rId4"/>
                </a:buBlip>
              </a:pPr>
              <a:r>
                <a:rPr lang="en-US" sz="1600" dirty="0">
                  <a:latin typeface="Geneva"/>
                  <a:cs typeface="Geneva"/>
                </a:rPr>
                <a:t> simulations </a:t>
              </a:r>
              <a:r>
                <a:rPr lang="en-US" sz="1600" b="1" dirty="0">
                  <a:latin typeface="Geneva"/>
                  <a:cs typeface="Geneva"/>
                </a:rPr>
                <a:t>3D</a:t>
              </a:r>
            </a:p>
            <a:p>
              <a:pPr marL="171450" lvl="0" indent="-171450">
                <a:lnSpc>
                  <a:spcPct val="110000"/>
                </a:lnSpc>
                <a:buSzPct val="100000"/>
                <a:buBlip>
                  <a:blip r:embed="rId4"/>
                </a:buBlip>
              </a:pPr>
              <a:r>
                <a:rPr lang="en-US" sz="1600" dirty="0">
                  <a:solidFill>
                    <a:srgbClr val="000000"/>
                  </a:solidFill>
                  <a:latin typeface="Geneva"/>
                  <a:cs typeface="Geneva"/>
                </a:rPr>
                <a:t> multi-échelles</a:t>
              </a:r>
              <a:endParaRPr lang="en-US" sz="1600">
                <a:solidFill>
                  <a:srgbClr val="000000"/>
                </a:solidFill>
                <a:latin typeface="Geneva"/>
                <a:cs typeface="Geneva"/>
              </a:endParaRPr>
            </a:p>
          </p:txBody>
        </p:sp>
      </p:grpSp>
      <p:grpSp>
        <p:nvGrpSpPr>
          <p:cNvPr id="5" name="Grouper 4"/>
          <p:cNvGrpSpPr/>
          <p:nvPr/>
        </p:nvGrpSpPr>
        <p:grpSpPr>
          <a:xfrm>
            <a:off x="2540665" y="5358617"/>
            <a:ext cx="689674" cy="663285"/>
            <a:chOff x="3019296" y="4223358"/>
            <a:chExt cx="689674" cy="663285"/>
          </a:xfrm>
        </p:grpSpPr>
        <p:sp>
          <p:nvSpPr>
            <p:cNvPr id="74" name="Ellipse 73"/>
            <p:cNvSpPr/>
            <p:nvPr/>
          </p:nvSpPr>
          <p:spPr>
            <a:xfrm>
              <a:off x="3019296" y="422335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3" name="Rectangle 92"/>
            <p:cNvSpPr/>
            <p:nvPr/>
          </p:nvSpPr>
          <p:spPr>
            <a:xfrm>
              <a:off x="3104170" y="438935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sp>
        <p:nvSpPr>
          <p:cNvPr id="97" name="Rectangle 96"/>
          <p:cNvSpPr/>
          <p:nvPr/>
        </p:nvSpPr>
        <p:spPr>
          <a:xfrm>
            <a:off x="-417248" y="5735578"/>
            <a:ext cx="5952641" cy="830997"/>
          </a:xfrm>
          <a:prstGeom prst="rect">
            <a:avLst/>
          </a:prstGeom>
        </p:spPr>
        <p:txBody>
          <a:bodyPr wrap="square">
            <a:spAutoFit/>
          </a:bodyPr>
          <a:lstStyle/>
          <a:p>
            <a:pPr lvl="0">
              <a:buSzPct val="100000"/>
            </a:pPr>
            <a:r>
              <a:rPr lang="en-US" sz="1600" b="1" dirty="0">
                <a:solidFill>
                  <a:srgbClr val="000000"/>
                </a:solidFill>
                <a:latin typeface="Geneva"/>
                <a:cs typeface="Geneva"/>
              </a:rPr>
              <a:t> </a:t>
            </a:r>
          </a:p>
          <a:p>
            <a:pPr marL="628650" lvl="1" indent="-171450">
              <a:buSzPct val="100000"/>
              <a:buBlip>
                <a:blip r:embed="rId4"/>
              </a:buBlip>
            </a:pPr>
            <a:r>
              <a:rPr lang="en-US" sz="1600" b="1" dirty="0">
                <a:solidFill>
                  <a:srgbClr val="0000FF"/>
                </a:solidFill>
                <a:latin typeface="Geneva"/>
                <a:cs typeface="Geneva"/>
              </a:rPr>
              <a:t> </a:t>
            </a:r>
            <a:r>
              <a:rPr lang="en-US" sz="1600" b="1" i="1" dirty="0">
                <a:solidFill>
                  <a:srgbClr val="0000CC"/>
                </a:solidFill>
                <a:latin typeface="Geneva"/>
                <a:cs typeface="Geneva"/>
              </a:rPr>
              <a:t>M. Volontieri</a:t>
            </a:r>
          </a:p>
          <a:p>
            <a:pPr marL="628650" lvl="1" indent="-171450">
              <a:buSzPct val="100000"/>
              <a:buBlip>
                <a:blip r:embed="rId4"/>
              </a:buBlip>
            </a:pPr>
            <a:r>
              <a:rPr lang="en-US" sz="1600" i="1" dirty="0">
                <a:solidFill>
                  <a:schemeClr val="tx1">
                    <a:lumMod val="65000"/>
                    <a:lumOff val="35000"/>
                  </a:schemeClr>
                </a:solidFill>
                <a:latin typeface="Geneva"/>
                <a:cs typeface="Geneva"/>
              </a:rPr>
              <a:t> </a:t>
            </a:r>
            <a:r>
              <a:rPr lang="en-US" sz="1600" b="1" i="1" dirty="0">
                <a:solidFill>
                  <a:srgbClr val="0000CC"/>
                </a:solidFill>
                <a:latin typeface="Geneva"/>
                <a:cs typeface="Geneva"/>
              </a:rPr>
              <a:t>Y. Dubois</a:t>
            </a:r>
            <a:endParaRPr lang="en-US" sz="1600" i="1" dirty="0">
              <a:solidFill>
                <a:schemeClr val="tx1">
                  <a:lumMod val="65000"/>
                  <a:lumOff val="35000"/>
                </a:schemeClr>
              </a:solidFill>
              <a:latin typeface="Geneva"/>
              <a:cs typeface="Geneva"/>
            </a:endParaRPr>
          </a:p>
        </p:txBody>
      </p:sp>
      <p:sp>
        <p:nvSpPr>
          <p:cNvPr id="99" name="Rectangle 9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9 / 16</a:t>
            </a:r>
          </a:p>
        </p:txBody>
      </p:sp>
      <p:sp>
        <p:nvSpPr>
          <p:cNvPr id="100" name="Ellipse 99"/>
          <p:cNvSpPr>
            <a:spLocks noChangeAspect="1"/>
          </p:cNvSpPr>
          <p:nvPr/>
        </p:nvSpPr>
        <p:spPr>
          <a:xfrm>
            <a:off x="3182801" y="3186938"/>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1" name="Ellipse 100"/>
          <p:cNvSpPr>
            <a:spLocks noChangeAspect="1"/>
          </p:cNvSpPr>
          <p:nvPr/>
        </p:nvSpPr>
        <p:spPr>
          <a:xfrm>
            <a:off x="3456151" y="3182103"/>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1127458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507002"/>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4" name="Rectangle 83"/>
          <p:cNvSpPr/>
          <p:nvPr/>
        </p:nvSpPr>
        <p:spPr>
          <a:xfrm>
            <a:off x="5800816" y="3147001"/>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i="1">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i="1">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Sursaut gamma court</a:t>
            </a:r>
          </a:p>
          <a:p>
            <a:pPr lvl="0">
              <a:lnSpc>
                <a:spcPct val="120000"/>
              </a:lnSpc>
              <a:buSzPct val="100000"/>
            </a:pPr>
            <a:r>
              <a:rPr lang="en-US" sz="1600" b="1">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b="1">
                <a:solidFill>
                  <a:srgbClr val="000000"/>
                </a:solidFill>
                <a:latin typeface="Geneva"/>
                <a:cs typeface="Geneva"/>
              </a:rPr>
              <a:t>Kilonova rouge</a:t>
            </a:r>
          </a:p>
        </p:txBody>
      </p:sp>
      <p:grpSp>
        <p:nvGrpSpPr>
          <p:cNvPr id="115" name="Grouper 114"/>
          <p:cNvGrpSpPr/>
          <p:nvPr/>
        </p:nvGrpSpPr>
        <p:grpSpPr>
          <a:xfrm>
            <a:off x="2382762" y="1263827"/>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156138"/>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683189" y="4310613"/>
            <a:ext cx="1505706"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grpSp>
        <p:nvGrpSpPr>
          <p:cNvPr id="4" name="Grouper 3"/>
          <p:cNvGrpSpPr/>
          <p:nvPr/>
        </p:nvGrpSpPr>
        <p:grpSpPr>
          <a:xfrm>
            <a:off x="79727" y="4814392"/>
            <a:ext cx="8428068" cy="1265988"/>
            <a:chOff x="19247" y="4814392"/>
            <a:chExt cx="8428068" cy="1265988"/>
          </a:xfrm>
        </p:grpSpPr>
        <p:sp>
          <p:nvSpPr>
            <p:cNvPr id="79" name="Rectangle 78"/>
            <p:cNvSpPr/>
            <p:nvPr/>
          </p:nvSpPr>
          <p:spPr>
            <a:xfrm>
              <a:off x="19247" y="4814392"/>
              <a:ext cx="6904047" cy="1265988"/>
            </a:xfrm>
            <a:prstGeom prst="rect">
              <a:avLst/>
            </a:prstGeom>
          </p:spPr>
          <p:txBody>
            <a:bodyPr wrap="square">
              <a:spAutoFit/>
            </a:bodyPr>
            <a:lstStyle/>
            <a:p>
              <a:pPr>
                <a:lnSpc>
                  <a:spcPct val="120000"/>
                </a:lnSpc>
                <a:buSzPct val="100000"/>
              </a:pPr>
              <a:r>
                <a:rPr lang="en-US" sz="1600">
                  <a:solidFill>
                    <a:srgbClr val="000000"/>
                  </a:solidFill>
                  <a:latin typeface="Geneva"/>
                  <a:cs typeface="Geneva"/>
                </a:rPr>
                <a:t>Nécessité de l’outil numérique</a:t>
              </a:r>
            </a:p>
            <a:p>
              <a:pPr>
                <a:lnSpc>
                  <a:spcPct val="120000"/>
                </a:lnSpc>
                <a:buSzPct val="100000"/>
              </a:pPr>
              <a:endParaRPr lang="en-US" sz="1600">
                <a:solidFill>
                  <a:srgbClr val="000000"/>
                </a:solidFill>
                <a:latin typeface="Geneva"/>
                <a:cs typeface="Geneva"/>
              </a:endParaRPr>
            </a:p>
            <a:p>
              <a:pPr>
                <a:lnSpc>
                  <a:spcPct val="120000"/>
                </a:lnSpc>
                <a:buSzPct val="100000"/>
              </a:pPr>
              <a:endParaRPr lang="en-US" sz="1600">
                <a:solidFill>
                  <a:srgbClr val="000000"/>
                </a:solidFill>
                <a:latin typeface="Geneva"/>
                <a:cs typeface="Geneva"/>
              </a:endParaRPr>
            </a:p>
            <a:p>
              <a:pPr>
                <a:lnSpc>
                  <a:spcPct val="120000"/>
                </a:lnSpc>
                <a:buSzPct val="100000"/>
              </a:pPr>
              <a:endParaRPr lang="en-US" sz="1600">
                <a:solidFill>
                  <a:srgbClr val="000000"/>
                </a:solidFill>
                <a:latin typeface="Geneva"/>
                <a:cs typeface="Geneva"/>
              </a:endParaRPr>
            </a:p>
          </p:txBody>
        </p:sp>
        <p:sp>
          <p:nvSpPr>
            <p:cNvPr id="83" name="Rectangle 82"/>
            <p:cNvSpPr/>
            <p:nvPr/>
          </p:nvSpPr>
          <p:spPr>
            <a:xfrm>
              <a:off x="222944" y="5121143"/>
              <a:ext cx="8224371" cy="900759"/>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a:t>
              </a:r>
              <a:r>
                <a:rPr lang="en-US" sz="1600" b="1" dirty="0">
                  <a:latin typeface="Geneva"/>
                  <a:cs typeface="Geneva"/>
                </a:rPr>
                <a:t>interconnexions</a:t>
              </a:r>
            </a:p>
            <a:p>
              <a:pPr marL="171450" lvl="0" indent="-171450">
                <a:lnSpc>
                  <a:spcPct val="110000"/>
                </a:lnSpc>
                <a:buSzPct val="100000"/>
                <a:buBlip>
                  <a:blip r:embed="rId4"/>
                </a:buBlip>
              </a:pPr>
              <a:r>
                <a:rPr lang="en-US" sz="1600" dirty="0">
                  <a:latin typeface="Geneva"/>
                  <a:cs typeface="Geneva"/>
                </a:rPr>
                <a:t> simulations </a:t>
              </a:r>
              <a:r>
                <a:rPr lang="en-US" sz="1600" b="1" dirty="0">
                  <a:latin typeface="Geneva"/>
                  <a:cs typeface="Geneva"/>
                </a:rPr>
                <a:t>3D</a:t>
              </a:r>
            </a:p>
            <a:p>
              <a:pPr marL="171450" lvl="0" indent="-171450">
                <a:lnSpc>
                  <a:spcPct val="110000"/>
                </a:lnSpc>
                <a:buSzPct val="100000"/>
                <a:buBlip>
                  <a:blip r:embed="rId4"/>
                </a:buBlip>
              </a:pPr>
              <a:r>
                <a:rPr lang="en-US" sz="1600" dirty="0">
                  <a:solidFill>
                    <a:srgbClr val="000000"/>
                  </a:solidFill>
                  <a:latin typeface="Geneva"/>
                  <a:cs typeface="Geneva"/>
                </a:rPr>
                <a:t> multi-échelles</a:t>
              </a:r>
              <a:endParaRPr lang="en-US" sz="1600">
                <a:solidFill>
                  <a:srgbClr val="000000"/>
                </a:solidFill>
                <a:latin typeface="Geneva"/>
                <a:cs typeface="Geneva"/>
              </a:endParaRPr>
            </a:p>
          </p:txBody>
        </p:sp>
      </p:grpSp>
      <p:grpSp>
        <p:nvGrpSpPr>
          <p:cNvPr id="5" name="Grouper 4"/>
          <p:cNvGrpSpPr/>
          <p:nvPr/>
        </p:nvGrpSpPr>
        <p:grpSpPr>
          <a:xfrm>
            <a:off x="2540665" y="5358617"/>
            <a:ext cx="689674" cy="663285"/>
            <a:chOff x="3019296" y="4223358"/>
            <a:chExt cx="689674" cy="663285"/>
          </a:xfrm>
        </p:grpSpPr>
        <p:sp>
          <p:nvSpPr>
            <p:cNvPr id="74" name="Ellipse 73"/>
            <p:cNvSpPr/>
            <p:nvPr/>
          </p:nvSpPr>
          <p:spPr>
            <a:xfrm>
              <a:off x="3019296" y="422335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3" name="Rectangle 92"/>
            <p:cNvSpPr/>
            <p:nvPr/>
          </p:nvSpPr>
          <p:spPr>
            <a:xfrm>
              <a:off x="3104170" y="438935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sp>
        <p:nvSpPr>
          <p:cNvPr id="95" name="Rectangle 94"/>
          <p:cNvSpPr/>
          <p:nvPr/>
        </p:nvSpPr>
        <p:spPr>
          <a:xfrm>
            <a:off x="5691976" y="4916811"/>
            <a:ext cx="6904047" cy="379591"/>
          </a:xfrm>
          <a:prstGeom prst="rect">
            <a:avLst/>
          </a:prstGeom>
        </p:spPr>
        <p:txBody>
          <a:bodyPr wrap="square">
            <a:spAutoFit/>
          </a:bodyPr>
          <a:lstStyle/>
          <a:p>
            <a:pPr>
              <a:lnSpc>
                <a:spcPct val="120000"/>
              </a:lnSpc>
              <a:buSzPct val="100000"/>
            </a:pPr>
            <a:r>
              <a:rPr lang="en-US" sz="1600">
                <a:solidFill>
                  <a:srgbClr val="000000"/>
                </a:solidFill>
                <a:latin typeface="Geneva"/>
                <a:cs typeface="Geneva"/>
              </a:rPr>
              <a:t>Complémentarité avec le </a:t>
            </a:r>
            <a:r>
              <a:rPr lang="en-US" sz="1600" b="1">
                <a:solidFill>
                  <a:srgbClr val="000000"/>
                </a:solidFill>
                <a:latin typeface="Geneva"/>
                <a:cs typeface="Geneva"/>
              </a:rPr>
              <a:t>GReCO</a:t>
            </a:r>
          </a:p>
        </p:txBody>
      </p:sp>
      <p:sp>
        <p:nvSpPr>
          <p:cNvPr id="97" name="Rectangle 96"/>
          <p:cNvSpPr/>
          <p:nvPr/>
        </p:nvSpPr>
        <p:spPr>
          <a:xfrm>
            <a:off x="-417248" y="5735578"/>
            <a:ext cx="5952641" cy="830997"/>
          </a:xfrm>
          <a:prstGeom prst="rect">
            <a:avLst/>
          </a:prstGeom>
        </p:spPr>
        <p:txBody>
          <a:bodyPr wrap="square">
            <a:spAutoFit/>
          </a:bodyPr>
          <a:lstStyle/>
          <a:p>
            <a:pPr lvl="0">
              <a:buSzPct val="100000"/>
            </a:pPr>
            <a:r>
              <a:rPr lang="en-US" sz="1600" b="1" dirty="0">
                <a:solidFill>
                  <a:srgbClr val="000000"/>
                </a:solidFill>
                <a:latin typeface="Geneva"/>
                <a:cs typeface="Geneva"/>
              </a:rPr>
              <a:t> </a:t>
            </a:r>
          </a:p>
          <a:p>
            <a:pPr marL="628650" lvl="1" indent="-171450">
              <a:buSzPct val="100000"/>
              <a:buBlip>
                <a:blip r:embed="rId4"/>
              </a:buBlip>
            </a:pPr>
            <a:r>
              <a:rPr lang="en-US" sz="1600" b="1" dirty="0">
                <a:solidFill>
                  <a:srgbClr val="0000FF"/>
                </a:solidFill>
                <a:latin typeface="Geneva"/>
                <a:cs typeface="Geneva"/>
              </a:rPr>
              <a:t> </a:t>
            </a:r>
            <a:r>
              <a:rPr lang="en-US" sz="1600" b="1" i="1" dirty="0">
                <a:solidFill>
                  <a:srgbClr val="0000CC"/>
                </a:solidFill>
                <a:latin typeface="Geneva"/>
                <a:cs typeface="Geneva"/>
              </a:rPr>
              <a:t>M. Volontieri</a:t>
            </a:r>
          </a:p>
          <a:p>
            <a:pPr marL="628650" lvl="1" indent="-171450">
              <a:buSzPct val="100000"/>
              <a:buBlip>
                <a:blip r:embed="rId4"/>
              </a:buBlip>
            </a:pPr>
            <a:r>
              <a:rPr lang="en-US" sz="1600" i="1" dirty="0">
                <a:solidFill>
                  <a:schemeClr val="tx1">
                    <a:lumMod val="65000"/>
                    <a:lumOff val="35000"/>
                  </a:schemeClr>
                </a:solidFill>
                <a:latin typeface="Geneva"/>
                <a:cs typeface="Geneva"/>
              </a:rPr>
              <a:t> </a:t>
            </a:r>
            <a:r>
              <a:rPr lang="en-US" sz="1600" b="1" i="1" dirty="0">
                <a:solidFill>
                  <a:srgbClr val="0000CC"/>
                </a:solidFill>
                <a:latin typeface="Geneva"/>
                <a:cs typeface="Geneva"/>
              </a:rPr>
              <a:t>Y. Dubois</a:t>
            </a:r>
            <a:endParaRPr lang="en-US" sz="1600" i="1" dirty="0">
              <a:solidFill>
                <a:schemeClr val="tx1">
                  <a:lumMod val="65000"/>
                  <a:lumOff val="35000"/>
                </a:schemeClr>
              </a:solidFill>
              <a:latin typeface="Geneva"/>
              <a:cs typeface="Geneva"/>
            </a:endParaRPr>
          </a:p>
        </p:txBody>
      </p:sp>
      <p:sp>
        <p:nvSpPr>
          <p:cNvPr id="98" name="Rectangle 97"/>
          <p:cNvSpPr/>
          <p:nvPr/>
        </p:nvSpPr>
        <p:spPr>
          <a:xfrm>
            <a:off x="5923008" y="5236572"/>
            <a:ext cx="3234953"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a:t>
            </a:r>
            <a:r>
              <a:rPr lang="en-US" sz="1600" b="1" dirty="0">
                <a:latin typeface="Geneva"/>
                <a:cs typeface="Geneva"/>
              </a:rPr>
              <a:t>nature du reliquat</a:t>
            </a:r>
            <a:endParaRPr lang="en-US" sz="1600">
              <a:solidFill>
                <a:srgbClr val="000000"/>
              </a:solidFill>
              <a:latin typeface="Geneva"/>
              <a:cs typeface="Geneva"/>
            </a:endParaRPr>
          </a:p>
        </p:txBody>
      </p:sp>
      <p:sp>
        <p:nvSpPr>
          <p:cNvPr id="94" name="Rectangle 93"/>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9 / 16</a:t>
            </a:r>
          </a:p>
        </p:txBody>
      </p:sp>
      <p:sp>
        <p:nvSpPr>
          <p:cNvPr id="96" name="Ellipse 95"/>
          <p:cNvSpPr>
            <a:spLocks noChangeAspect="1"/>
          </p:cNvSpPr>
          <p:nvPr/>
        </p:nvSpPr>
        <p:spPr>
          <a:xfrm>
            <a:off x="3182801" y="3186938"/>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9" name="Ellipse 98"/>
          <p:cNvSpPr>
            <a:spLocks noChangeAspect="1"/>
          </p:cNvSpPr>
          <p:nvPr/>
        </p:nvSpPr>
        <p:spPr>
          <a:xfrm>
            <a:off x="3456151" y="3182103"/>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102760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Formation du disque et lancement du jet			          BH-NS/NS-NS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sp>
        <p:nvSpPr>
          <p:cNvPr id="30" name="Rounded Rectangle 39"/>
          <p:cNvSpPr/>
          <p:nvPr/>
        </p:nvSpPr>
        <p:spPr>
          <a:xfrm>
            <a:off x="4076071" y="771222"/>
            <a:ext cx="195093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Disque d’accrétion</a:t>
            </a:r>
          </a:p>
        </p:txBody>
      </p:sp>
      <p:grpSp>
        <p:nvGrpSpPr>
          <p:cNvPr id="15" name="Grouper 14"/>
          <p:cNvGrpSpPr/>
          <p:nvPr/>
        </p:nvGrpSpPr>
        <p:grpSpPr>
          <a:xfrm>
            <a:off x="184831" y="767744"/>
            <a:ext cx="5536532" cy="3241634"/>
            <a:chOff x="124351" y="737508"/>
            <a:chExt cx="5536532" cy="3241634"/>
          </a:xfrm>
        </p:grpSpPr>
        <p:pic>
          <p:nvPicPr>
            <p:cNvPr id="31" name="Image 30" descr="tidal_disruption_radiu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51" y="737508"/>
              <a:ext cx="3676599" cy="3241634"/>
            </a:xfrm>
            <a:prstGeom prst="rect">
              <a:avLst/>
            </a:prstGeom>
            <a:ln>
              <a:noFill/>
            </a:ln>
            <a:effectLst>
              <a:outerShdw blurRad="190500" algn="tl" rotWithShape="0">
                <a:srgbClr val="000000">
                  <a:alpha val="70000"/>
                </a:srgbClr>
              </a:outerShdw>
            </a:effectLst>
          </p:spPr>
        </p:pic>
        <p:sp>
          <p:nvSpPr>
            <p:cNvPr id="48" name="Rectangle 47"/>
            <p:cNvSpPr/>
            <p:nvPr/>
          </p:nvSpPr>
          <p:spPr>
            <a:xfrm>
              <a:off x="2785773" y="795220"/>
              <a:ext cx="2875110" cy="307777"/>
            </a:xfrm>
            <a:prstGeom prst="rect">
              <a:avLst/>
            </a:prstGeom>
          </p:spPr>
          <p:txBody>
            <a:bodyPr wrap="square">
              <a:spAutoFit/>
            </a:bodyPr>
            <a:lstStyle/>
            <a:p>
              <a:pPr lvl="0">
                <a:buSzPct val="100000"/>
              </a:pPr>
              <a:r>
                <a:rPr lang="en-US" sz="1400" i="1">
                  <a:latin typeface="Geneva"/>
                  <a:cs typeface="Geneva"/>
                </a:rPr>
                <a:t>El Mellah</a:t>
              </a:r>
            </a:p>
          </p:txBody>
        </p:sp>
      </p:grpSp>
      <p:sp>
        <p:nvSpPr>
          <p:cNvPr id="55" name="Rectangle 54"/>
          <p:cNvSpPr/>
          <p:nvPr/>
        </p:nvSpPr>
        <p:spPr>
          <a:xfrm>
            <a:off x="6068272" y="795644"/>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Masse &amp; propriétés?</a:t>
            </a:r>
            <a:endParaRPr lang="en-US" sz="1600" b="1" dirty="0">
              <a:latin typeface="Geneva"/>
              <a:cs typeface="Geneva"/>
            </a:endParaRPr>
          </a:p>
        </p:txBody>
      </p:sp>
      <p:sp>
        <p:nvSpPr>
          <p:cNvPr id="32" name="Rectangle 31"/>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10 / 16</a:t>
            </a:r>
          </a:p>
        </p:txBody>
      </p:sp>
      <p:sp>
        <p:nvSpPr>
          <p:cNvPr id="37" name="Rectangle à coins arrondis 36"/>
          <p:cNvSpPr/>
          <p:nvPr/>
        </p:nvSpPr>
        <p:spPr>
          <a:xfrm>
            <a:off x="4226013" y="2258103"/>
            <a:ext cx="4562567" cy="1172808"/>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r>
              <a:rPr lang="fr-FR">
                <a:ln>
                  <a:solidFill>
                    <a:schemeClr val="tx1"/>
                  </a:solidFill>
                </a:ln>
                <a:solidFill>
                  <a:schemeClr val="tx1"/>
                </a:solidFill>
              </a:rPr>
              <a:t>Conditions de formation du disque?</a:t>
            </a:r>
          </a:p>
          <a:p>
            <a:pPr algn="ctr">
              <a:lnSpc>
                <a:spcPct val="120000"/>
              </a:lnSpc>
            </a:pPr>
            <a:endParaRPr lang="fr-FR">
              <a:ln>
                <a:solidFill>
                  <a:schemeClr val="tx1"/>
                </a:solidFill>
              </a:ln>
              <a:solidFill>
                <a:schemeClr val="tx1"/>
              </a:solidFill>
            </a:endParaRPr>
          </a:p>
          <a:p>
            <a:pPr algn="ctr">
              <a:lnSpc>
                <a:spcPct val="120000"/>
              </a:lnSpc>
            </a:pPr>
            <a:endParaRPr lang="fr-FR">
              <a:ln>
                <a:solidFill>
                  <a:schemeClr val="tx1"/>
                </a:solidFill>
              </a:ln>
              <a:solidFill>
                <a:schemeClr val="tx1"/>
              </a:solidFill>
            </a:endParaRPr>
          </a:p>
        </p:txBody>
      </p:sp>
    </p:spTree>
    <p:extLst>
      <p:ext uri="{BB962C8B-B14F-4D97-AF65-F5344CB8AC3E}">
        <p14:creationId xmlns:p14="http://schemas.microsoft.com/office/powerpoint/2010/main" val="297649021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Formation du disque et lancement du jet			          BH-NS/NS-NS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sp>
        <p:nvSpPr>
          <p:cNvPr id="30" name="Rounded Rectangle 39"/>
          <p:cNvSpPr/>
          <p:nvPr/>
        </p:nvSpPr>
        <p:spPr>
          <a:xfrm>
            <a:off x="4076071" y="771222"/>
            <a:ext cx="195093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Disque d’accrétion</a:t>
            </a:r>
          </a:p>
        </p:txBody>
      </p:sp>
      <p:grpSp>
        <p:nvGrpSpPr>
          <p:cNvPr id="15" name="Grouper 14"/>
          <p:cNvGrpSpPr/>
          <p:nvPr/>
        </p:nvGrpSpPr>
        <p:grpSpPr>
          <a:xfrm>
            <a:off x="184831" y="767744"/>
            <a:ext cx="5536532" cy="3241634"/>
            <a:chOff x="124351" y="737508"/>
            <a:chExt cx="5536532" cy="3241634"/>
          </a:xfrm>
        </p:grpSpPr>
        <p:pic>
          <p:nvPicPr>
            <p:cNvPr id="31" name="Image 30" descr="tidal_disruption_radiu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51" y="737508"/>
              <a:ext cx="3676599" cy="3241634"/>
            </a:xfrm>
            <a:prstGeom prst="rect">
              <a:avLst/>
            </a:prstGeom>
            <a:ln>
              <a:noFill/>
            </a:ln>
            <a:effectLst>
              <a:outerShdw blurRad="190500" algn="tl" rotWithShape="0">
                <a:srgbClr val="000000">
                  <a:alpha val="70000"/>
                </a:srgbClr>
              </a:outerShdw>
            </a:effectLst>
          </p:spPr>
        </p:pic>
        <p:sp>
          <p:nvSpPr>
            <p:cNvPr id="48" name="Rectangle 47"/>
            <p:cNvSpPr/>
            <p:nvPr/>
          </p:nvSpPr>
          <p:spPr>
            <a:xfrm>
              <a:off x="2785773" y="795220"/>
              <a:ext cx="2875110" cy="307777"/>
            </a:xfrm>
            <a:prstGeom prst="rect">
              <a:avLst/>
            </a:prstGeom>
          </p:spPr>
          <p:txBody>
            <a:bodyPr wrap="square">
              <a:spAutoFit/>
            </a:bodyPr>
            <a:lstStyle/>
            <a:p>
              <a:pPr lvl="0">
                <a:buSzPct val="100000"/>
              </a:pPr>
              <a:r>
                <a:rPr lang="en-US" sz="1400" i="1">
                  <a:latin typeface="Geneva"/>
                  <a:cs typeface="Geneva"/>
                </a:rPr>
                <a:t>El Mellah</a:t>
              </a:r>
            </a:p>
          </p:txBody>
        </p:sp>
      </p:grpSp>
      <p:grpSp>
        <p:nvGrpSpPr>
          <p:cNvPr id="3" name="Grouper 2"/>
          <p:cNvGrpSpPr/>
          <p:nvPr/>
        </p:nvGrpSpPr>
        <p:grpSpPr>
          <a:xfrm>
            <a:off x="3903644" y="1286682"/>
            <a:ext cx="6108715" cy="870848"/>
            <a:chOff x="3834678" y="2242456"/>
            <a:chExt cx="6108715" cy="870848"/>
          </a:xfrm>
        </p:grpSpPr>
        <p:sp>
          <p:nvSpPr>
            <p:cNvPr id="53" name="Rectangle 52"/>
            <p:cNvSpPr/>
            <p:nvPr/>
          </p:nvSpPr>
          <p:spPr>
            <a:xfrm>
              <a:off x="3990752" y="224245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Vent de disque</a:t>
              </a:r>
            </a:p>
          </p:txBody>
        </p:sp>
        <p:sp>
          <p:nvSpPr>
            <p:cNvPr id="45" name="Rectangle 44"/>
            <p:cNvSpPr/>
            <p:nvPr/>
          </p:nvSpPr>
          <p:spPr>
            <a:xfrm>
              <a:off x="3834678" y="2282307"/>
              <a:ext cx="3362234" cy="830997"/>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b="1" dirty="0">
                  <a:latin typeface="Geneva"/>
                  <a:cs typeface="Geneva"/>
                </a:rPr>
                <a:t> champ magnétique</a:t>
              </a:r>
            </a:p>
            <a:p>
              <a:pPr marL="628650" lvl="1" indent="-171450">
                <a:buSzPct val="100000"/>
                <a:buBlip>
                  <a:blip r:embed="rId4"/>
                </a:buBlip>
              </a:pPr>
              <a:r>
                <a:rPr lang="en-US" sz="1600" b="1" dirty="0">
                  <a:latin typeface="Geneva"/>
                  <a:cs typeface="Geneva"/>
                </a:rPr>
                <a:t> transport des neutrinos</a:t>
              </a:r>
            </a:p>
          </p:txBody>
        </p:sp>
      </p:grpSp>
      <p:sp>
        <p:nvSpPr>
          <p:cNvPr id="55" name="Rectangle 54"/>
          <p:cNvSpPr/>
          <p:nvPr/>
        </p:nvSpPr>
        <p:spPr>
          <a:xfrm>
            <a:off x="6068272" y="795644"/>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Masse &amp; propriétés?</a:t>
            </a:r>
            <a:endParaRPr lang="en-US" sz="1600" b="1" dirty="0">
              <a:latin typeface="Geneva"/>
              <a:cs typeface="Geneva"/>
            </a:endParaRPr>
          </a:p>
        </p:txBody>
      </p:sp>
      <p:sp>
        <p:nvSpPr>
          <p:cNvPr id="32" name="Rectangle 31"/>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10 / 16</a:t>
            </a:r>
          </a:p>
        </p:txBody>
      </p:sp>
      <p:sp>
        <p:nvSpPr>
          <p:cNvPr id="35" name="Rectangle à coins arrondis 34"/>
          <p:cNvSpPr/>
          <p:nvPr/>
        </p:nvSpPr>
        <p:spPr>
          <a:xfrm>
            <a:off x="4226013" y="2258103"/>
            <a:ext cx="4562567" cy="1172808"/>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r>
              <a:rPr lang="fr-FR">
                <a:ln>
                  <a:solidFill>
                    <a:schemeClr val="tx1"/>
                  </a:solidFill>
                </a:ln>
                <a:solidFill>
                  <a:schemeClr val="tx1"/>
                </a:solidFill>
              </a:rPr>
              <a:t>Conditions de formation du disque?</a:t>
            </a:r>
          </a:p>
          <a:p>
            <a:pPr algn="ctr">
              <a:lnSpc>
                <a:spcPct val="120000"/>
              </a:lnSpc>
            </a:pPr>
            <a:r>
              <a:rPr lang="fr-FR">
                <a:ln>
                  <a:solidFill>
                    <a:schemeClr val="tx1"/>
                  </a:solidFill>
                </a:ln>
                <a:solidFill>
                  <a:schemeClr val="tx1"/>
                </a:solidFill>
              </a:rPr>
              <a:t>Mécanisme de lancement du vent?</a:t>
            </a:r>
          </a:p>
          <a:p>
            <a:pPr algn="ctr">
              <a:lnSpc>
                <a:spcPct val="120000"/>
              </a:lnSpc>
            </a:pPr>
            <a:r>
              <a:rPr lang="fr-FR">
                <a:ln>
                  <a:solidFill>
                    <a:schemeClr val="tx1"/>
                  </a:solidFill>
                </a:ln>
                <a:solidFill>
                  <a:schemeClr val="tx1"/>
                </a:solidFill>
              </a:rPr>
              <a:t>Impact de la ligne de visée?</a:t>
            </a:r>
          </a:p>
        </p:txBody>
      </p:sp>
    </p:spTree>
    <p:extLst>
      <p:ext uri="{BB962C8B-B14F-4D97-AF65-F5344CB8AC3E}">
        <p14:creationId xmlns:p14="http://schemas.microsoft.com/office/powerpoint/2010/main" val="22978560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sp>
        <p:nvSpPr>
          <p:cNvPr id="29" name="Rectangle 2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2 / 16</a:t>
            </a:r>
          </a:p>
        </p:txBody>
      </p:sp>
    </p:spTree>
    <p:extLst>
      <p:ext uri="{BB962C8B-B14F-4D97-AF65-F5344CB8AC3E}">
        <p14:creationId xmlns:p14="http://schemas.microsoft.com/office/powerpoint/2010/main" val="35415337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Formation du disque et lancement du jet			          BH-NS/NS-NS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ogo_sv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098" y="5434603"/>
            <a:ext cx="1660504" cy="1103312"/>
          </a:xfrm>
          <a:prstGeom prst="rect">
            <a:avLst/>
          </a:prstGeom>
          <a:ln>
            <a:noFill/>
          </a:ln>
          <a:effectLst>
            <a:outerShdw blurRad="190500" algn="tl" rotWithShape="0">
              <a:srgbClr val="000000">
                <a:alpha val="70000"/>
              </a:srgbClr>
            </a:outerShdw>
          </a:effectLst>
        </p:spPr>
      </p:pic>
      <p:grpSp>
        <p:nvGrpSpPr>
          <p:cNvPr id="12" name="Grouper 11"/>
          <p:cNvGrpSpPr/>
          <p:nvPr/>
        </p:nvGrpSpPr>
        <p:grpSpPr>
          <a:xfrm>
            <a:off x="177455" y="4223358"/>
            <a:ext cx="6133985" cy="1101086"/>
            <a:chOff x="373312" y="4519753"/>
            <a:chExt cx="6133985" cy="1101086"/>
          </a:xfrm>
        </p:grpSpPr>
        <p:grpSp>
          <p:nvGrpSpPr>
            <p:cNvPr id="27" name="Grouper 26"/>
            <p:cNvGrpSpPr/>
            <p:nvPr/>
          </p:nvGrpSpPr>
          <p:grpSpPr>
            <a:xfrm>
              <a:off x="3215153" y="4519753"/>
              <a:ext cx="689674" cy="663285"/>
              <a:chOff x="8400595" y="776112"/>
              <a:chExt cx="689674" cy="663285"/>
            </a:xfrm>
          </p:grpSpPr>
          <p:sp>
            <p:nvSpPr>
              <p:cNvPr id="26" name="Ellipse 25"/>
              <p:cNvSpPr/>
              <p:nvPr/>
            </p:nvSpPr>
            <p:spPr>
              <a:xfrm>
                <a:off x="8400595" y="776112"/>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Rectangle 23"/>
              <p:cNvSpPr/>
              <p:nvPr/>
            </p:nvSpPr>
            <p:spPr>
              <a:xfrm>
                <a:off x="8485469" y="942109"/>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grpSp>
          <p:nvGrpSpPr>
            <p:cNvPr id="33" name="Grouper 32"/>
            <p:cNvGrpSpPr/>
            <p:nvPr/>
          </p:nvGrpSpPr>
          <p:grpSpPr>
            <a:xfrm>
              <a:off x="373312" y="4572227"/>
              <a:ext cx="6133985" cy="1048612"/>
              <a:chOff x="4581116" y="2602569"/>
              <a:chExt cx="6133985" cy="1048612"/>
            </a:xfrm>
          </p:grpSpPr>
          <p:sp>
            <p:nvSpPr>
              <p:cNvPr id="8" name="Rectangle 7"/>
              <p:cNvSpPr/>
              <p:nvPr/>
            </p:nvSpPr>
            <p:spPr>
              <a:xfrm>
                <a:off x="4581116" y="3066405"/>
                <a:ext cx="5952641" cy="584776"/>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dirty="0">
                    <a:solidFill>
                      <a:srgbClr val="000000"/>
                    </a:solidFill>
                    <a:latin typeface="Geneva"/>
                    <a:cs typeface="Geneva"/>
                  </a:rPr>
                  <a:t> </a:t>
                </a:r>
                <a:r>
                  <a:rPr lang="en-US" sz="1600" i="1" dirty="0">
                    <a:solidFill>
                      <a:srgbClr val="0000CC"/>
                    </a:solidFill>
                    <a:latin typeface="Geneva"/>
                    <a:cs typeface="Geneva"/>
                  </a:rPr>
                  <a:t>F. Daigne </a:t>
                </a:r>
                <a:r>
                  <a:rPr lang="en-US" sz="1600" dirty="0">
                    <a:solidFill>
                      <a:srgbClr val="000000"/>
                    </a:solidFill>
                    <a:latin typeface="Geneva"/>
                    <a:cs typeface="Geneva"/>
                  </a:rPr>
                  <a:t>&amp;</a:t>
                </a:r>
                <a:r>
                  <a:rPr lang="en-US" sz="1600" dirty="0">
                    <a:solidFill>
                      <a:srgbClr val="0000CC"/>
                    </a:solidFill>
                    <a:latin typeface="Geneva"/>
                    <a:cs typeface="Geneva"/>
                  </a:rPr>
                  <a:t> </a:t>
                </a:r>
                <a:r>
                  <a:rPr lang="en-US" sz="1600" i="1" dirty="0">
                    <a:solidFill>
                      <a:srgbClr val="0000CC"/>
                    </a:solidFill>
                    <a:latin typeface="Geneva"/>
                    <a:cs typeface="Geneva"/>
                  </a:rPr>
                  <a:t>R. Mochkovitch</a:t>
                </a:r>
              </a:p>
            </p:txBody>
          </p:sp>
          <p:sp>
            <p:nvSpPr>
              <p:cNvPr id="9" name="Rectangle 8"/>
              <p:cNvSpPr/>
              <p:nvPr/>
            </p:nvSpPr>
            <p:spPr>
              <a:xfrm>
                <a:off x="4762460" y="3031042"/>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Chocs internes</a:t>
                </a:r>
              </a:p>
            </p:txBody>
          </p:sp>
          <p:sp>
            <p:nvSpPr>
              <p:cNvPr id="29" name="Rounded Rectangle 39"/>
              <p:cNvSpPr/>
              <p:nvPr/>
            </p:nvSpPr>
            <p:spPr>
              <a:xfrm>
                <a:off x="4709438" y="2602569"/>
                <a:ext cx="195093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Jet relativiste</a:t>
                </a:r>
              </a:p>
            </p:txBody>
          </p:sp>
        </p:grpSp>
      </p:grpSp>
      <p:sp>
        <p:nvSpPr>
          <p:cNvPr id="30" name="Rounded Rectangle 39"/>
          <p:cNvSpPr/>
          <p:nvPr/>
        </p:nvSpPr>
        <p:spPr>
          <a:xfrm>
            <a:off x="4076071" y="771222"/>
            <a:ext cx="195093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Disque d’accrétion</a:t>
            </a:r>
          </a:p>
        </p:txBody>
      </p:sp>
      <p:grpSp>
        <p:nvGrpSpPr>
          <p:cNvPr id="15" name="Grouper 14"/>
          <p:cNvGrpSpPr/>
          <p:nvPr/>
        </p:nvGrpSpPr>
        <p:grpSpPr>
          <a:xfrm>
            <a:off x="184831" y="767744"/>
            <a:ext cx="5536532" cy="3241634"/>
            <a:chOff x="124351" y="737508"/>
            <a:chExt cx="5536532" cy="3241634"/>
          </a:xfrm>
        </p:grpSpPr>
        <p:pic>
          <p:nvPicPr>
            <p:cNvPr id="31" name="Image 30" descr="tidal_disruption_radi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51" y="737508"/>
              <a:ext cx="3676599" cy="3241634"/>
            </a:xfrm>
            <a:prstGeom prst="rect">
              <a:avLst/>
            </a:prstGeom>
            <a:ln>
              <a:noFill/>
            </a:ln>
            <a:effectLst>
              <a:outerShdw blurRad="190500" algn="tl" rotWithShape="0">
                <a:srgbClr val="000000">
                  <a:alpha val="70000"/>
                </a:srgbClr>
              </a:outerShdw>
            </a:effectLst>
          </p:spPr>
        </p:pic>
        <p:sp>
          <p:nvSpPr>
            <p:cNvPr id="48" name="Rectangle 47"/>
            <p:cNvSpPr/>
            <p:nvPr/>
          </p:nvSpPr>
          <p:spPr>
            <a:xfrm>
              <a:off x="2785773" y="795220"/>
              <a:ext cx="2875110" cy="307777"/>
            </a:xfrm>
            <a:prstGeom prst="rect">
              <a:avLst/>
            </a:prstGeom>
          </p:spPr>
          <p:txBody>
            <a:bodyPr wrap="square">
              <a:spAutoFit/>
            </a:bodyPr>
            <a:lstStyle/>
            <a:p>
              <a:pPr lvl="0">
                <a:buSzPct val="100000"/>
              </a:pPr>
              <a:r>
                <a:rPr lang="en-US" sz="1400" i="1">
                  <a:latin typeface="Geneva"/>
                  <a:cs typeface="Geneva"/>
                </a:rPr>
                <a:t>El Mellah</a:t>
              </a:r>
            </a:p>
          </p:txBody>
        </p:sp>
      </p:grpSp>
      <p:grpSp>
        <p:nvGrpSpPr>
          <p:cNvPr id="3" name="Grouper 2"/>
          <p:cNvGrpSpPr/>
          <p:nvPr/>
        </p:nvGrpSpPr>
        <p:grpSpPr>
          <a:xfrm>
            <a:off x="3903644" y="1286682"/>
            <a:ext cx="6108715" cy="870848"/>
            <a:chOff x="3834678" y="2242456"/>
            <a:chExt cx="6108715" cy="870848"/>
          </a:xfrm>
        </p:grpSpPr>
        <p:sp>
          <p:nvSpPr>
            <p:cNvPr id="53" name="Rectangle 52"/>
            <p:cNvSpPr/>
            <p:nvPr/>
          </p:nvSpPr>
          <p:spPr>
            <a:xfrm>
              <a:off x="3990752" y="2242456"/>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Vent de disque</a:t>
              </a:r>
            </a:p>
          </p:txBody>
        </p:sp>
        <p:sp>
          <p:nvSpPr>
            <p:cNvPr id="45" name="Rectangle 44"/>
            <p:cNvSpPr/>
            <p:nvPr/>
          </p:nvSpPr>
          <p:spPr>
            <a:xfrm>
              <a:off x="3834678" y="2282307"/>
              <a:ext cx="3362234" cy="830997"/>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4"/>
                </a:buBlip>
              </a:pPr>
              <a:r>
                <a:rPr lang="en-US" sz="1600" b="1" dirty="0">
                  <a:latin typeface="Geneva"/>
                  <a:cs typeface="Geneva"/>
                </a:rPr>
                <a:t> champ magnétique</a:t>
              </a:r>
            </a:p>
            <a:p>
              <a:pPr marL="628650" lvl="1" indent="-171450">
                <a:buSzPct val="100000"/>
                <a:buBlip>
                  <a:blip r:embed="rId4"/>
                </a:buBlip>
              </a:pPr>
              <a:r>
                <a:rPr lang="en-US" sz="1600" b="1" dirty="0">
                  <a:latin typeface="Geneva"/>
                  <a:cs typeface="Geneva"/>
                </a:rPr>
                <a:t> transport des neutrinos</a:t>
              </a:r>
            </a:p>
          </p:txBody>
        </p:sp>
      </p:grpSp>
      <p:sp>
        <p:nvSpPr>
          <p:cNvPr id="55" name="Rectangle 54"/>
          <p:cNvSpPr/>
          <p:nvPr/>
        </p:nvSpPr>
        <p:spPr>
          <a:xfrm>
            <a:off x="6068272" y="795644"/>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Masse &amp; propriétés?</a:t>
            </a:r>
            <a:endParaRPr lang="en-US" sz="1600" b="1" dirty="0">
              <a:latin typeface="Geneva"/>
              <a:cs typeface="Geneva"/>
            </a:endParaRPr>
          </a:p>
        </p:txBody>
      </p:sp>
      <p:sp>
        <p:nvSpPr>
          <p:cNvPr id="32" name="Rectangle 31"/>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10 / 16</a:t>
            </a:r>
          </a:p>
        </p:txBody>
      </p:sp>
      <p:sp>
        <p:nvSpPr>
          <p:cNvPr id="35" name="Rectangle à coins arrondis 34"/>
          <p:cNvSpPr/>
          <p:nvPr/>
        </p:nvSpPr>
        <p:spPr>
          <a:xfrm>
            <a:off x="4226013" y="2258103"/>
            <a:ext cx="4562567" cy="1172808"/>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r>
              <a:rPr lang="fr-FR">
                <a:ln>
                  <a:solidFill>
                    <a:schemeClr val="tx1"/>
                  </a:solidFill>
                </a:ln>
                <a:solidFill>
                  <a:schemeClr val="tx1"/>
                </a:solidFill>
              </a:rPr>
              <a:t>Conditions de formation du disque?</a:t>
            </a:r>
          </a:p>
          <a:p>
            <a:pPr algn="ctr">
              <a:lnSpc>
                <a:spcPct val="120000"/>
              </a:lnSpc>
            </a:pPr>
            <a:r>
              <a:rPr lang="fr-FR">
                <a:ln>
                  <a:solidFill>
                    <a:schemeClr val="tx1"/>
                  </a:solidFill>
                </a:ln>
                <a:solidFill>
                  <a:schemeClr val="tx1"/>
                </a:solidFill>
              </a:rPr>
              <a:t>Mécanisme de lancement du vent / du jet?</a:t>
            </a:r>
          </a:p>
          <a:p>
            <a:pPr algn="ctr">
              <a:lnSpc>
                <a:spcPct val="120000"/>
              </a:lnSpc>
            </a:pPr>
            <a:r>
              <a:rPr lang="fr-FR">
                <a:ln>
                  <a:solidFill>
                    <a:schemeClr val="tx1"/>
                  </a:solidFill>
                </a:ln>
                <a:solidFill>
                  <a:schemeClr val="tx1"/>
                </a:solidFill>
              </a:rPr>
              <a:t>Impact de la ligne de visée?</a:t>
            </a:r>
          </a:p>
        </p:txBody>
      </p:sp>
      <p:grpSp>
        <p:nvGrpSpPr>
          <p:cNvPr id="13" name="Grouper 12"/>
          <p:cNvGrpSpPr/>
          <p:nvPr/>
        </p:nvGrpSpPr>
        <p:grpSpPr>
          <a:xfrm>
            <a:off x="4516072" y="3129470"/>
            <a:ext cx="3590736" cy="3500044"/>
            <a:chOff x="3569302" y="2960057"/>
            <a:chExt cx="3590736" cy="3688323"/>
          </a:xfrm>
        </p:grpSpPr>
        <p:grpSp>
          <p:nvGrpSpPr>
            <p:cNvPr id="50" name="Grouper 49"/>
            <p:cNvGrpSpPr/>
            <p:nvPr/>
          </p:nvGrpSpPr>
          <p:grpSpPr>
            <a:xfrm>
              <a:off x="3569302" y="2960057"/>
              <a:ext cx="3590736" cy="3688323"/>
              <a:chOff x="3194321" y="3702849"/>
              <a:chExt cx="2809060" cy="2875110"/>
            </a:xfrm>
          </p:grpSpPr>
          <p:pic>
            <p:nvPicPr>
              <p:cNvPr id="34" name="Image 33" descr="disc-jet_Sasha.png"/>
              <p:cNvPicPr>
                <a:picLocks noChangeAspect="1"/>
              </p:cNvPicPr>
              <p:nvPr/>
            </p:nvPicPr>
            <p:blipFill rotWithShape="1">
              <a:blip r:embed="rId6">
                <a:extLst>
                  <a:ext uri="{28A0092B-C50C-407E-A947-70E740481C1C}">
                    <a14:useLocalDpi xmlns:a14="http://schemas.microsoft.com/office/drawing/2010/main" val="0"/>
                  </a:ext>
                </a:extLst>
              </a:blip>
              <a:srcRect l="12987" t="2492" r="15792" b="12548"/>
              <a:stretch/>
            </p:blipFill>
            <p:spPr>
              <a:xfrm>
                <a:off x="3422823" y="4131733"/>
                <a:ext cx="2580558" cy="2358589"/>
              </a:xfrm>
              <a:prstGeom prst="rect">
                <a:avLst/>
              </a:prstGeom>
              <a:ln>
                <a:noFill/>
              </a:ln>
              <a:effectLst>
                <a:outerShdw blurRad="190500" algn="tl" rotWithShape="0">
                  <a:srgbClr val="000000">
                    <a:alpha val="70000"/>
                  </a:srgbClr>
                </a:outerShdw>
              </a:effectLst>
            </p:spPr>
          </p:pic>
          <p:cxnSp>
            <p:nvCxnSpPr>
              <p:cNvPr id="40" name="Connecteur droit avec flèche 39"/>
              <p:cNvCxnSpPr/>
              <p:nvPr/>
            </p:nvCxnSpPr>
            <p:spPr>
              <a:xfrm flipH="1" flipV="1">
                <a:off x="3986132" y="4904091"/>
                <a:ext cx="728842" cy="1568157"/>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p:nvPr/>
            </p:nvCxnSpPr>
            <p:spPr>
              <a:xfrm flipV="1">
                <a:off x="4709437" y="4718778"/>
                <a:ext cx="5536" cy="1771546"/>
              </a:xfrm>
              <a:prstGeom prst="straightConnector1">
                <a:avLst/>
              </a:prstGeom>
              <a:ln>
                <a:solidFill>
                  <a:schemeClr val="bg1"/>
                </a:solidFill>
                <a:prstDash val="lgDash"/>
                <a:tailEnd type="arrow"/>
              </a:ln>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4089833" y="4343532"/>
                <a:ext cx="583497" cy="263909"/>
              </a:xfrm>
              <a:prstGeom prst="rect">
                <a:avLst/>
              </a:prstGeom>
            </p:spPr>
            <p:txBody>
              <a:bodyPr wrap="square">
                <a:spAutoFit/>
              </a:bodyPr>
              <a:lstStyle/>
              <a:p>
                <a:pPr lvl="0">
                  <a:buSzPct val="100000"/>
                </a:pPr>
                <a:r>
                  <a:rPr lang="en-US" sz="1600" dirty="0">
                    <a:solidFill>
                      <a:schemeClr val="bg1"/>
                    </a:solidFill>
                    <a:latin typeface="Geneva"/>
                    <a:cs typeface="Geneva"/>
                  </a:rPr>
                  <a:t>?</a:t>
                </a:r>
              </a:p>
            </p:txBody>
          </p:sp>
          <p:sp>
            <p:nvSpPr>
              <p:cNvPr id="49" name="Rectangle 48"/>
              <p:cNvSpPr/>
              <p:nvPr/>
            </p:nvSpPr>
            <p:spPr>
              <a:xfrm rot="16200000">
                <a:off x="1887571" y="5009599"/>
                <a:ext cx="2875110" cy="261610"/>
              </a:xfrm>
              <a:prstGeom prst="rect">
                <a:avLst/>
              </a:prstGeom>
            </p:spPr>
            <p:txBody>
              <a:bodyPr wrap="square">
                <a:spAutoFit/>
              </a:bodyPr>
              <a:lstStyle/>
              <a:p>
                <a:pPr lvl="0">
                  <a:buSzPct val="100000"/>
                </a:pPr>
                <a:r>
                  <a:rPr lang="en-US" sz="1100" i="1">
                    <a:latin typeface="Geneva"/>
                    <a:cs typeface="Geneva"/>
                  </a:rPr>
                  <a:t>Kathirgamaraju+18</a:t>
                </a:r>
              </a:p>
            </p:txBody>
          </p:sp>
        </p:grpSp>
        <p:pic>
          <p:nvPicPr>
            <p:cNvPr id="11" name="Image 10" descr="eye_obs_whit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5255894" y="3618914"/>
              <a:ext cx="500270" cy="502920"/>
            </a:xfrm>
            <a:prstGeom prst="rect">
              <a:avLst/>
            </a:prstGeom>
          </p:spPr>
        </p:pic>
        <p:pic>
          <p:nvPicPr>
            <p:cNvPr id="36" name="Image 35" descr="eye_obs_whit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681350">
              <a:off x="4171267" y="3931819"/>
              <a:ext cx="500270" cy="502920"/>
            </a:xfrm>
            <a:prstGeom prst="rect">
              <a:avLst/>
            </a:prstGeom>
          </p:spPr>
        </p:pic>
      </p:grpSp>
    </p:spTree>
    <p:extLst>
      <p:ext uri="{BB962C8B-B14F-4D97-AF65-F5344CB8AC3E}">
        <p14:creationId xmlns:p14="http://schemas.microsoft.com/office/powerpoint/2010/main" val="297649021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descr="spinning-down_luminosity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953" y="720718"/>
            <a:ext cx="5155320" cy="4334256"/>
          </a:xfrm>
          <a:prstGeom prst="rect">
            <a:avLst/>
          </a:prstGeom>
          <a:ln>
            <a:noFill/>
          </a:ln>
          <a:effectLst>
            <a:outerShdw blurRad="190500" algn="tl" rotWithShape="0">
              <a:srgbClr val="000000">
                <a:alpha val="70000"/>
              </a:srgbClr>
            </a:outerShdw>
          </a:effectLst>
        </p:spPr>
      </p:pic>
      <p:grpSp>
        <p:nvGrpSpPr>
          <p:cNvPr id="14" name="Grouper 13"/>
          <p:cNvGrpSpPr/>
          <p:nvPr/>
        </p:nvGrpSpPr>
        <p:grpSpPr>
          <a:xfrm>
            <a:off x="4576201" y="788890"/>
            <a:ext cx="2875110" cy="2117361"/>
            <a:chOff x="4576201" y="788890"/>
            <a:chExt cx="2875110" cy="2117361"/>
          </a:xfrm>
        </p:grpSpPr>
        <p:grpSp>
          <p:nvGrpSpPr>
            <p:cNvPr id="12" name="Grouper 11"/>
            <p:cNvGrpSpPr/>
            <p:nvPr/>
          </p:nvGrpSpPr>
          <p:grpSpPr>
            <a:xfrm>
              <a:off x="4841310" y="1351502"/>
              <a:ext cx="717450" cy="1554749"/>
              <a:chOff x="4841310" y="1351502"/>
              <a:chExt cx="717450" cy="1554749"/>
            </a:xfrm>
          </p:grpSpPr>
          <p:cxnSp>
            <p:nvCxnSpPr>
              <p:cNvPr id="32" name="Connecteur droit avec flèche 31"/>
              <p:cNvCxnSpPr/>
              <p:nvPr/>
            </p:nvCxnSpPr>
            <p:spPr>
              <a:xfrm flipV="1">
                <a:off x="4841310" y="1351502"/>
                <a:ext cx="0" cy="155474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4883203" y="1951968"/>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a:t>
                </a:r>
              </a:p>
            </p:txBody>
          </p:sp>
          <p:cxnSp>
            <p:nvCxnSpPr>
              <p:cNvPr id="36" name="Connecteur droit 35"/>
              <p:cNvCxnSpPr/>
              <p:nvPr/>
            </p:nvCxnSpPr>
            <p:spPr>
              <a:xfrm>
                <a:off x="4949468" y="1995511"/>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7" name="Connecteur droit avec flèche 36"/>
              <p:cNvCxnSpPr/>
              <p:nvPr/>
            </p:nvCxnSpPr>
            <p:spPr>
              <a:xfrm flipV="1">
                <a:off x="5203954" y="1995511"/>
                <a:ext cx="214281" cy="21945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9" name="Rectangle 38"/>
            <p:cNvSpPr/>
            <p:nvPr/>
          </p:nvSpPr>
          <p:spPr>
            <a:xfrm>
              <a:off x="4576201" y="788890"/>
              <a:ext cx="2875110" cy="307777"/>
            </a:xfrm>
            <a:prstGeom prst="rect">
              <a:avLst/>
            </a:prstGeom>
          </p:spPr>
          <p:txBody>
            <a:bodyPr wrap="square">
              <a:spAutoFit/>
            </a:bodyPr>
            <a:lstStyle/>
            <a:p>
              <a:pPr lvl="0">
                <a:buSzPct val="100000"/>
              </a:pPr>
              <a:r>
                <a:rPr lang="en-US" sz="1400" i="1">
                  <a:latin typeface="Geneva"/>
                  <a:cs typeface="Geneva"/>
                </a:rPr>
                <a:t>El Mellah</a:t>
              </a:r>
            </a:p>
          </p:txBody>
        </p:sp>
      </p:gr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			    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33" name="Grouper 32"/>
          <p:cNvGrpSpPr/>
          <p:nvPr/>
        </p:nvGrpSpPr>
        <p:grpSpPr>
          <a:xfrm>
            <a:off x="-144315" y="443215"/>
            <a:ext cx="3985513" cy="4172541"/>
            <a:chOff x="-21374" y="540480"/>
            <a:chExt cx="3985513"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1374" y="2855532"/>
              <a:ext cx="2329506" cy="646331"/>
            </a:xfrm>
            <a:prstGeom prst="rect">
              <a:avLst/>
            </a:prstGeom>
          </p:spPr>
          <p:txBody>
            <a:bodyPr wrap="square">
              <a:spAutoFit/>
            </a:bodyPr>
            <a:lstStyle/>
            <a:p>
              <a:pPr lvl="0" algn="r">
                <a:buSzPct val="100000"/>
              </a:pPr>
              <a:r>
                <a:rPr lang="en-US" b="1">
                  <a:solidFill>
                    <a:srgbClr val="000000"/>
                  </a:solidFill>
                  <a:latin typeface="Geneva"/>
                  <a:cs typeface="Geneva"/>
                </a:rPr>
                <a:t>étoile à neutrons supermassive</a:t>
              </a:r>
            </a:p>
          </p:txBody>
        </p:sp>
        <p:sp>
          <p:nvSpPr>
            <p:cNvPr id="18" name="Rectangle 17"/>
            <p:cNvSpPr/>
            <p:nvPr/>
          </p:nvSpPr>
          <p:spPr>
            <a:xfrm>
              <a:off x="94076" y="4129706"/>
              <a:ext cx="2196514"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neutrons</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p>
          </p:txBody>
        </p:sp>
        <p:sp>
          <p:nvSpPr>
            <p:cNvPr id="26" name="Rectangle 25"/>
            <p:cNvSpPr/>
            <p:nvPr/>
          </p:nvSpPr>
          <p:spPr>
            <a:xfrm>
              <a:off x="94076" y="1697391"/>
              <a:ext cx="2196513"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p>
          </p:txBody>
        </p:sp>
        <p:sp>
          <p:nvSpPr>
            <p:cNvPr id="29" name="Rectangle 28"/>
            <p:cNvSpPr/>
            <p:nvPr/>
          </p:nvSpPr>
          <p:spPr>
            <a:xfrm>
              <a:off x="2365368" y="2671578"/>
              <a:ext cx="1481535" cy="923330"/>
            </a:xfrm>
            <a:prstGeom prst="rect">
              <a:avLst/>
            </a:prstGeom>
          </p:spPr>
          <p:txBody>
            <a:bodyPr wrap="square">
              <a:spAutoFit/>
            </a:bodyPr>
            <a:lstStyle/>
            <a:p>
              <a:r>
                <a:rPr lang="fr-FR" b="1">
                  <a:solidFill>
                    <a:schemeClr val="accent2">
                      <a:lumMod val="75000"/>
                    </a:schemeClr>
                  </a:solidFill>
                  <a:latin typeface="Geneva"/>
                  <a:cs typeface="Geneva"/>
                </a:rPr>
                <a:t>dépend du freinage magnétique</a:t>
              </a:r>
            </a:p>
          </p:txBody>
        </p:sp>
      </p:grpSp>
      <p:sp>
        <p:nvSpPr>
          <p:cNvPr id="38" name="Rectangle 37"/>
          <p:cNvSpPr/>
          <p:nvPr/>
        </p:nvSpPr>
        <p:spPr>
          <a:xfrm>
            <a:off x="509791" y="6386769"/>
            <a:ext cx="3607404" cy="276999"/>
          </a:xfrm>
          <a:prstGeom prst="rect">
            <a:avLst/>
          </a:prstGeom>
        </p:spPr>
        <p:txBody>
          <a:bodyPr wrap="square">
            <a:spAutoFit/>
          </a:bodyPr>
          <a:lstStyle/>
          <a:p>
            <a:pPr lvl="0">
              <a:buSzPct val="100000"/>
            </a:pPr>
            <a:r>
              <a:rPr lang="en-US" sz="1200" b="1" i="1">
                <a:solidFill>
                  <a:schemeClr val="bg1"/>
                </a:solidFill>
                <a:latin typeface="Geneva"/>
                <a:cs typeface="Geneva"/>
              </a:rPr>
              <a:t>Moens, El Mellah, Meliani &amp; Sundqvist</a:t>
            </a:r>
          </a:p>
        </p:txBody>
      </p:sp>
      <p:sp>
        <p:nvSpPr>
          <p:cNvPr id="31" name="Rectangle 3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11 / 16</a:t>
            </a:r>
          </a:p>
        </p:txBody>
      </p:sp>
      <p:sp>
        <p:nvSpPr>
          <p:cNvPr id="34" name="Rectangle à coins arrondis 33"/>
          <p:cNvSpPr/>
          <p:nvPr/>
        </p:nvSpPr>
        <p:spPr>
          <a:xfrm>
            <a:off x="4976379" y="5960424"/>
            <a:ext cx="4093996" cy="55813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r>
              <a:rPr lang="fr-FR">
                <a:ln>
                  <a:solidFill>
                    <a:schemeClr val="tx1"/>
                  </a:solidFill>
                </a:ln>
                <a:solidFill>
                  <a:schemeClr val="tx1"/>
                </a:solidFill>
              </a:rPr>
              <a:t>Temps de vie du reliquat supermassif?</a:t>
            </a:r>
          </a:p>
        </p:txBody>
      </p:sp>
    </p:spTree>
    <p:extLst>
      <p:ext uri="{BB962C8B-B14F-4D97-AF65-F5344CB8AC3E}">
        <p14:creationId xmlns:p14="http://schemas.microsoft.com/office/powerpoint/2010/main" val="2085838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Image 47" descr="spinning-down_luminosity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953" y="720718"/>
            <a:ext cx="5155320" cy="4334256"/>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Chauffage magnétique de la kilonova &amp; équation d’état			    NS-NS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33" name="Grouper 32"/>
          <p:cNvGrpSpPr/>
          <p:nvPr/>
        </p:nvGrpSpPr>
        <p:grpSpPr>
          <a:xfrm>
            <a:off x="-144315" y="443215"/>
            <a:ext cx="3985513" cy="4172541"/>
            <a:chOff x="-21374" y="540480"/>
            <a:chExt cx="3985513" cy="4172541"/>
          </a:xfrm>
        </p:grpSpPr>
        <p:cxnSp>
          <p:nvCxnSpPr>
            <p:cNvPr id="7" name="Connecteur droit avec flèche 6"/>
            <p:cNvCxnSpPr/>
            <p:nvPr/>
          </p:nvCxnSpPr>
          <p:spPr>
            <a:xfrm flipV="1">
              <a:off x="2332516" y="1361374"/>
              <a:ext cx="0" cy="335164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2260309" y="2562195"/>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a:off x="2266165" y="3752530"/>
              <a:ext cx="14548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1374" y="2855532"/>
              <a:ext cx="2329506" cy="646331"/>
            </a:xfrm>
            <a:prstGeom prst="rect">
              <a:avLst/>
            </a:prstGeom>
          </p:spPr>
          <p:txBody>
            <a:bodyPr wrap="square">
              <a:spAutoFit/>
            </a:bodyPr>
            <a:lstStyle/>
            <a:p>
              <a:pPr lvl="0" algn="r">
                <a:buSzPct val="100000"/>
              </a:pPr>
              <a:r>
                <a:rPr lang="en-US" b="1">
                  <a:solidFill>
                    <a:srgbClr val="000000"/>
                  </a:solidFill>
                  <a:latin typeface="Geneva"/>
                  <a:cs typeface="Geneva"/>
                </a:rPr>
                <a:t>étoile à neutrons supermassive</a:t>
              </a:r>
            </a:p>
          </p:txBody>
        </p:sp>
        <p:sp>
          <p:nvSpPr>
            <p:cNvPr id="18" name="Rectangle 17"/>
            <p:cNvSpPr/>
            <p:nvPr/>
          </p:nvSpPr>
          <p:spPr>
            <a:xfrm>
              <a:off x="94076" y="4129706"/>
              <a:ext cx="2196514" cy="369332"/>
            </a:xfrm>
            <a:prstGeom prst="rect">
              <a:avLst/>
            </a:prstGeom>
          </p:spPr>
          <p:txBody>
            <a:bodyPr wrap="square">
              <a:spAutoFit/>
            </a:bodyPr>
            <a:lstStyle/>
            <a:p>
              <a:pPr lvl="0" algn="r">
                <a:buSzPct val="100000"/>
              </a:pPr>
              <a:r>
                <a:rPr lang="en-US">
                  <a:solidFill>
                    <a:srgbClr val="000000"/>
                  </a:solidFill>
                  <a:latin typeface="Geneva"/>
                  <a:cs typeface="Geneva"/>
                </a:rPr>
                <a:t>étoile à neutrons</a:t>
              </a:r>
            </a:p>
          </p:txBody>
        </p:sp>
        <p:sp>
          <p:nvSpPr>
            <p:cNvPr id="20" name="Rectangle 19"/>
            <p:cNvSpPr/>
            <p:nvPr/>
          </p:nvSpPr>
          <p:spPr>
            <a:xfrm>
              <a:off x="1450469" y="3598641"/>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2.2M</a:t>
              </a:r>
              <a:r>
                <a:rPr lang="en-US" sz="1400" baseline="-25000">
                  <a:solidFill>
                    <a:srgbClr val="000000"/>
                  </a:solidFill>
                  <a:latin typeface="Geneva"/>
                  <a:cs typeface="Geneva"/>
                </a:rPr>
                <a:t>☉</a:t>
              </a:r>
              <a:endParaRPr lang="en-US" sz="1400">
                <a:solidFill>
                  <a:srgbClr val="000000"/>
                </a:solidFill>
                <a:latin typeface="Geneva"/>
                <a:cs typeface="Geneva"/>
              </a:endParaRPr>
            </a:p>
          </p:txBody>
        </p:sp>
        <p:sp>
          <p:nvSpPr>
            <p:cNvPr id="21" name="Rectangle 20"/>
            <p:cNvSpPr/>
            <p:nvPr/>
          </p:nvSpPr>
          <p:spPr>
            <a:xfrm>
              <a:off x="1426045" y="2408306"/>
              <a:ext cx="2513670" cy="307777"/>
            </a:xfrm>
            <a:prstGeom prst="rect">
              <a:avLst/>
            </a:prstGeom>
          </p:spPr>
          <p:txBody>
            <a:bodyPr wrap="square">
              <a:spAutoFit/>
            </a:bodyPr>
            <a:lstStyle/>
            <a:p>
              <a:pPr lvl="0">
                <a:buSzPct val="100000"/>
              </a:pPr>
              <a:r>
                <a:rPr lang="en-US" sz="1400">
                  <a:solidFill>
                    <a:srgbClr val="000000"/>
                  </a:solidFill>
                  <a:latin typeface="Geneva"/>
                  <a:cs typeface="Geneva"/>
                </a:rPr>
                <a:t>~ 2.7M</a:t>
              </a:r>
              <a:r>
                <a:rPr lang="en-US" sz="1400" baseline="-25000">
                  <a:solidFill>
                    <a:srgbClr val="000000"/>
                  </a:solidFill>
                  <a:latin typeface="Geneva"/>
                  <a:cs typeface="Geneva"/>
                </a:rPr>
                <a:t>☉</a:t>
              </a:r>
              <a:endParaRPr lang="en-US" sz="1400">
                <a:solidFill>
                  <a:srgbClr val="000000"/>
                </a:solidFill>
                <a:latin typeface="Geneva"/>
                <a:cs typeface="Geneva"/>
              </a:endParaRPr>
            </a:p>
          </p:txBody>
        </p:sp>
        <p:cxnSp>
          <p:nvCxnSpPr>
            <p:cNvPr id="22" name="Connecteur droit 21"/>
            <p:cNvCxnSpPr/>
            <p:nvPr/>
          </p:nvCxnSpPr>
          <p:spPr>
            <a:xfrm>
              <a:off x="1018241" y="1361374"/>
              <a:ext cx="1045640"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a:off x="2536336" y="1361374"/>
              <a:ext cx="1076956" cy="0"/>
            </a:xfrm>
            <a:prstGeom prst="line">
              <a:avLst/>
            </a:prstGeom>
            <a:ln>
              <a:solidFill>
                <a:srgbClr val="000000"/>
              </a:solidFill>
              <a:prstDash val="lg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18241" y="908869"/>
              <a:ext cx="1150228" cy="369332"/>
            </a:xfrm>
            <a:prstGeom prst="rect">
              <a:avLst/>
            </a:prstGeom>
          </p:spPr>
          <p:txBody>
            <a:bodyPr wrap="square">
              <a:spAutoFit/>
            </a:bodyPr>
            <a:lstStyle/>
            <a:p>
              <a:pPr lvl="0" algn="r">
                <a:buSzPct val="100000"/>
              </a:pPr>
              <a:r>
                <a:rPr lang="en-US">
                  <a:solidFill>
                    <a:srgbClr val="000000"/>
                  </a:solidFill>
                  <a:latin typeface="Geneva"/>
                  <a:cs typeface="Geneva"/>
                </a:rPr>
                <a:t>Reliquat</a:t>
              </a:r>
            </a:p>
          </p:txBody>
        </p:sp>
        <p:sp>
          <p:nvSpPr>
            <p:cNvPr id="25" name="Rectangle 24"/>
            <p:cNvSpPr/>
            <p:nvPr/>
          </p:nvSpPr>
          <p:spPr>
            <a:xfrm>
              <a:off x="2463064" y="917688"/>
              <a:ext cx="1150228" cy="369332"/>
            </a:xfrm>
            <a:prstGeom prst="rect">
              <a:avLst/>
            </a:prstGeom>
          </p:spPr>
          <p:txBody>
            <a:bodyPr wrap="square">
              <a:spAutoFit/>
            </a:bodyPr>
            <a:lstStyle/>
            <a:p>
              <a:pPr lvl="0">
                <a:buSzPct val="100000"/>
              </a:pPr>
              <a:r>
                <a:rPr lang="en-US">
                  <a:solidFill>
                    <a:srgbClr val="000000"/>
                  </a:solidFill>
                  <a:latin typeface="Geneva"/>
                  <a:cs typeface="Geneva"/>
                </a:rPr>
                <a:t>Stable?</a:t>
              </a:r>
            </a:p>
          </p:txBody>
        </p:sp>
        <p:sp>
          <p:nvSpPr>
            <p:cNvPr id="9" name="Rectangle 8"/>
            <p:cNvSpPr/>
            <p:nvPr/>
          </p:nvSpPr>
          <p:spPr>
            <a:xfrm>
              <a:off x="2366340" y="4088244"/>
              <a:ext cx="564789" cy="461665"/>
            </a:xfrm>
            <a:prstGeom prst="rect">
              <a:avLst/>
            </a:prstGeom>
          </p:spPr>
          <p:txBody>
            <a:bodyPr wrap="square">
              <a:spAutoFit/>
            </a:bodyPr>
            <a:lstStyle/>
            <a:p>
              <a:pPr algn="ctr"/>
              <a:r>
                <a:rPr lang="fr-FR" sz="2400">
                  <a:latin typeface="Geneva"/>
                  <a:cs typeface="Geneva"/>
                </a:rPr>
                <a:t>∞</a:t>
              </a:r>
            </a:p>
          </p:txBody>
        </p:sp>
        <p:sp>
          <p:nvSpPr>
            <p:cNvPr id="26" name="Rectangle 25"/>
            <p:cNvSpPr/>
            <p:nvPr/>
          </p:nvSpPr>
          <p:spPr>
            <a:xfrm>
              <a:off x="94076" y="1697391"/>
              <a:ext cx="2196513" cy="646331"/>
            </a:xfrm>
            <a:prstGeom prst="rect">
              <a:avLst/>
            </a:prstGeom>
          </p:spPr>
          <p:txBody>
            <a:bodyPr wrap="square">
              <a:spAutoFit/>
            </a:bodyPr>
            <a:lstStyle/>
            <a:p>
              <a:pPr lvl="0" algn="r">
                <a:buSzPct val="100000"/>
              </a:pPr>
              <a:r>
                <a:rPr lang="en-US">
                  <a:solidFill>
                    <a:srgbClr val="000000"/>
                  </a:solidFill>
                  <a:latin typeface="Geneva"/>
                  <a:cs typeface="Geneva"/>
                </a:rPr>
                <a:t>étoile à neutrons hypermassive</a:t>
              </a:r>
            </a:p>
          </p:txBody>
        </p:sp>
        <p:sp>
          <p:nvSpPr>
            <p:cNvPr id="27" name="Rectangle 26"/>
            <p:cNvSpPr/>
            <p:nvPr/>
          </p:nvSpPr>
          <p:spPr>
            <a:xfrm rot="16200000">
              <a:off x="1911862" y="797087"/>
              <a:ext cx="820993" cy="307779"/>
            </a:xfrm>
            <a:prstGeom prst="rect">
              <a:avLst/>
            </a:prstGeom>
          </p:spPr>
          <p:txBody>
            <a:bodyPr wrap="square">
              <a:spAutoFit/>
            </a:bodyPr>
            <a:lstStyle/>
            <a:p>
              <a:pPr lvl="0">
                <a:buSzPct val="100000"/>
              </a:pPr>
              <a:r>
                <a:rPr lang="en-US" sz="1400">
                  <a:solidFill>
                    <a:srgbClr val="000000"/>
                  </a:solidFill>
                  <a:latin typeface="Geneva"/>
                  <a:cs typeface="Geneva"/>
                </a:rPr>
                <a:t>Masse</a:t>
              </a:r>
            </a:p>
          </p:txBody>
        </p:sp>
        <p:sp>
          <p:nvSpPr>
            <p:cNvPr id="28" name="Rectangle 27"/>
            <p:cNvSpPr/>
            <p:nvPr/>
          </p:nvSpPr>
          <p:spPr>
            <a:xfrm>
              <a:off x="2149375" y="1824042"/>
              <a:ext cx="1354505" cy="369332"/>
            </a:xfrm>
            <a:prstGeom prst="rect">
              <a:avLst/>
            </a:prstGeom>
          </p:spPr>
          <p:txBody>
            <a:bodyPr wrap="square">
              <a:spAutoFit/>
            </a:bodyPr>
            <a:lstStyle/>
            <a:p>
              <a:pPr algn="ctr"/>
              <a:r>
                <a:rPr lang="fr-FR">
                  <a:latin typeface="Geneva"/>
                  <a:cs typeface="Geneva"/>
                </a:rPr>
                <a:t>&lt;&lt; 1s</a:t>
              </a:r>
            </a:p>
          </p:txBody>
        </p:sp>
        <p:sp>
          <p:nvSpPr>
            <p:cNvPr id="29" name="Rectangle 28"/>
            <p:cNvSpPr/>
            <p:nvPr/>
          </p:nvSpPr>
          <p:spPr>
            <a:xfrm>
              <a:off x="2365368" y="2671578"/>
              <a:ext cx="1481535" cy="923330"/>
            </a:xfrm>
            <a:prstGeom prst="rect">
              <a:avLst/>
            </a:prstGeom>
          </p:spPr>
          <p:txBody>
            <a:bodyPr wrap="square">
              <a:spAutoFit/>
            </a:bodyPr>
            <a:lstStyle/>
            <a:p>
              <a:r>
                <a:rPr lang="fr-FR" b="1">
                  <a:solidFill>
                    <a:schemeClr val="accent2">
                      <a:lumMod val="75000"/>
                    </a:schemeClr>
                  </a:solidFill>
                  <a:latin typeface="Geneva"/>
                  <a:cs typeface="Geneva"/>
                </a:rPr>
                <a:t>dépend du freinage magnétique</a:t>
              </a:r>
            </a:p>
          </p:txBody>
        </p:sp>
      </p:grpSp>
      <p:pic>
        <p:nvPicPr>
          <p:cNvPr id="36" name="Image 35" descr="MHD_NS_dis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653693"/>
            <a:ext cx="3536360" cy="1994686"/>
          </a:xfrm>
          <a:prstGeom prst="rect">
            <a:avLst/>
          </a:prstGeom>
          <a:ln>
            <a:noFill/>
          </a:ln>
          <a:effectLst>
            <a:outerShdw blurRad="190500" algn="tl" rotWithShape="0">
              <a:srgbClr val="000000">
                <a:alpha val="70000"/>
              </a:srgbClr>
            </a:outerShdw>
          </a:effectLst>
        </p:spPr>
      </p:pic>
      <p:sp>
        <p:nvSpPr>
          <p:cNvPr id="38" name="Rectangle 37"/>
          <p:cNvSpPr/>
          <p:nvPr/>
        </p:nvSpPr>
        <p:spPr>
          <a:xfrm>
            <a:off x="509791" y="6386769"/>
            <a:ext cx="3607404" cy="276999"/>
          </a:xfrm>
          <a:prstGeom prst="rect">
            <a:avLst/>
          </a:prstGeom>
        </p:spPr>
        <p:txBody>
          <a:bodyPr wrap="square">
            <a:spAutoFit/>
          </a:bodyPr>
          <a:lstStyle/>
          <a:p>
            <a:pPr lvl="0">
              <a:buSzPct val="100000"/>
            </a:pPr>
            <a:r>
              <a:rPr lang="en-US" sz="1200" b="1" i="1">
                <a:solidFill>
                  <a:schemeClr val="bg1"/>
                </a:solidFill>
                <a:latin typeface="Geneva"/>
                <a:cs typeface="Geneva"/>
              </a:rPr>
              <a:t>Moens, El Mellah, Meliani &amp; Sundqvist</a:t>
            </a:r>
          </a:p>
        </p:txBody>
      </p:sp>
      <p:grpSp>
        <p:nvGrpSpPr>
          <p:cNvPr id="3" name="Grouper 2"/>
          <p:cNvGrpSpPr/>
          <p:nvPr/>
        </p:nvGrpSpPr>
        <p:grpSpPr>
          <a:xfrm>
            <a:off x="3130315" y="5111575"/>
            <a:ext cx="6341589" cy="866360"/>
            <a:chOff x="3203587" y="5407809"/>
            <a:chExt cx="6341589" cy="866360"/>
          </a:xfrm>
        </p:grpSpPr>
        <p:sp>
          <p:nvSpPr>
            <p:cNvPr id="39" name="Rectangle 38"/>
            <p:cNvSpPr/>
            <p:nvPr/>
          </p:nvSpPr>
          <p:spPr>
            <a:xfrm>
              <a:off x="3203587" y="5443172"/>
              <a:ext cx="5952641" cy="830997"/>
            </a:xfrm>
            <a:prstGeom prst="rect">
              <a:avLst/>
            </a:prstGeom>
          </p:spPr>
          <p:txBody>
            <a:bodyPr wrap="square">
              <a:spAutoFit/>
            </a:bodyPr>
            <a:lstStyle/>
            <a:p>
              <a:pPr lvl="0">
                <a:buSzPct val="100000"/>
              </a:pPr>
              <a:r>
                <a:rPr lang="en-US" sz="1600" dirty="0">
                  <a:solidFill>
                    <a:srgbClr val="000000"/>
                  </a:solidFill>
                  <a:latin typeface="Geneva"/>
                  <a:cs typeface="Geneva"/>
                </a:rPr>
                <a:t> </a:t>
              </a:r>
            </a:p>
            <a:p>
              <a:pPr marL="628650" lvl="1" indent="-171450">
                <a:buSzPct val="100000"/>
                <a:buBlip>
                  <a:blip r:embed="rId5"/>
                </a:buBlip>
              </a:pPr>
              <a:r>
                <a:rPr lang="en-US" sz="1600" dirty="0">
                  <a:solidFill>
                    <a:srgbClr val="000000"/>
                  </a:solidFill>
                  <a:latin typeface="Geneva"/>
                  <a:cs typeface="Geneva"/>
                </a:rPr>
                <a:t> </a:t>
              </a:r>
              <a:r>
                <a:rPr lang="en-US" sz="1600" b="1" dirty="0">
                  <a:solidFill>
                    <a:srgbClr val="000000"/>
                  </a:solidFill>
                  <a:latin typeface="Geneva"/>
                  <a:cs typeface="Geneva"/>
                </a:rPr>
                <a:t>géométrie</a:t>
              </a:r>
              <a:r>
                <a:rPr lang="en-US" sz="1600" dirty="0">
                  <a:solidFill>
                    <a:srgbClr val="000000"/>
                  </a:solidFill>
                  <a:latin typeface="Geneva"/>
                  <a:cs typeface="Geneva"/>
                </a:rPr>
                <a:t> du flot : disque? sphérique?</a:t>
              </a:r>
            </a:p>
            <a:p>
              <a:pPr marL="628650" lvl="1" indent="-171450">
                <a:buSzPct val="100000"/>
                <a:buBlip>
                  <a:blip r:embed="rId5"/>
                </a:buBlip>
              </a:pPr>
              <a:r>
                <a:rPr lang="en-US" sz="1600" dirty="0">
                  <a:solidFill>
                    <a:srgbClr val="000000"/>
                  </a:solidFill>
                  <a:latin typeface="Geneva"/>
                  <a:cs typeface="Geneva"/>
                </a:rPr>
                <a:t> interaction ejecta / vent de pulsar</a:t>
              </a:r>
            </a:p>
          </p:txBody>
        </p:sp>
        <p:sp>
          <p:nvSpPr>
            <p:cNvPr id="40" name="Rectangle 39"/>
            <p:cNvSpPr/>
            <p:nvPr/>
          </p:nvSpPr>
          <p:spPr>
            <a:xfrm>
              <a:off x="3592535" y="5407809"/>
              <a:ext cx="5952641" cy="338554"/>
            </a:xfrm>
            <a:prstGeom prst="rect">
              <a:avLst/>
            </a:prstGeom>
          </p:spPr>
          <p:txBody>
            <a:bodyPr wrap="square">
              <a:spAutoFit/>
            </a:bodyPr>
            <a:lstStyle/>
            <a:p>
              <a:pPr lvl="0">
                <a:buSzPct val="100000"/>
              </a:pPr>
              <a:r>
                <a:rPr lang="en-US" sz="1600" dirty="0">
                  <a:solidFill>
                    <a:srgbClr val="000000"/>
                  </a:solidFill>
                  <a:latin typeface="Geneva"/>
                  <a:cs typeface="Geneva"/>
                </a:rPr>
                <a:t>Couplage </a:t>
              </a:r>
              <a:r>
                <a:rPr lang="en-US" sz="1600" b="1" dirty="0">
                  <a:solidFill>
                    <a:srgbClr val="000000"/>
                  </a:solidFill>
                  <a:latin typeface="Geneva"/>
                  <a:cs typeface="Geneva"/>
                </a:rPr>
                <a:t>magnétosphère / ejecta </a:t>
              </a:r>
            </a:p>
          </p:txBody>
        </p:sp>
      </p:grpSp>
      <p:sp>
        <p:nvSpPr>
          <p:cNvPr id="31" name="Rectangle 3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11 / 16</a:t>
            </a:r>
          </a:p>
        </p:txBody>
      </p:sp>
      <p:sp>
        <p:nvSpPr>
          <p:cNvPr id="32" name="Rectangle à coins arrondis 31"/>
          <p:cNvSpPr/>
          <p:nvPr/>
        </p:nvSpPr>
        <p:spPr>
          <a:xfrm>
            <a:off x="4976379" y="5960424"/>
            <a:ext cx="4093996" cy="55813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r>
              <a:rPr lang="fr-FR">
                <a:ln>
                  <a:solidFill>
                    <a:schemeClr val="tx1"/>
                  </a:solidFill>
                </a:ln>
                <a:solidFill>
                  <a:schemeClr val="tx1"/>
                </a:solidFill>
              </a:rPr>
              <a:t>Temps de vie du reliquat supermassif?</a:t>
            </a:r>
          </a:p>
        </p:txBody>
      </p:sp>
      <p:grpSp>
        <p:nvGrpSpPr>
          <p:cNvPr id="37" name="Grouper 36"/>
          <p:cNvGrpSpPr/>
          <p:nvPr/>
        </p:nvGrpSpPr>
        <p:grpSpPr>
          <a:xfrm>
            <a:off x="4576201" y="788890"/>
            <a:ext cx="2875110" cy="2117361"/>
            <a:chOff x="4576201" y="788890"/>
            <a:chExt cx="2875110" cy="2117361"/>
          </a:xfrm>
        </p:grpSpPr>
        <p:grpSp>
          <p:nvGrpSpPr>
            <p:cNvPr id="41" name="Grouper 40"/>
            <p:cNvGrpSpPr/>
            <p:nvPr/>
          </p:nvGrpSpPr>
          <p:grpSpPr>
            <a:xfrm>
              <a:off x="4841310" y="1351502"/>
              <a:ext cx="717450" cy="1554749"/>
              <a:chOff x="4841310" y="1351502"/>
              <a:chExt cx="717450" cy="1554749"/>
            </a:xfrm>
          </p:grpSpPr>
          <p:cxnSp>
            <p:nvCxnSpPr>
              <p:cNvPr id="44" name="Connecteur droit avec flèche 43"/>
              <p:cNvCxnSpPr/>
              <p:nvPr/>
            </p:nvCxnSpPr>
            <p:spPr>
              <a:xfrm flipV="1">
                <a:off x="4841310" y="1351502"/>
                <a:ext cx="0" cy="155474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883203" y="1951968"/>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a:t>
                </a:r>
              </a:p>
            </p:txBody>
          </p:sp>
          <p:cxnSp>
            <p:nvCxnSpPr>
              <p:cNvPr id="46" name="Connecteur droit 45"/>
              <p:cNvCxnSpPr/>
              <p:nvPr/>
            </p:nvCxnSpPr>
            <p:spPr>
              <a:xfrm>
                <a:off x="4949468" y="1995511"/>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7" name="Connecteur droit avec flèche 46"/>
              <p:cNvCxnSpPr/>
              <p:nvPr/>
            </p:nvCxnSpPr>
            <p:spPr>
              <a:xfrm flipV="1">
                <a:off x="5203954" y="1995511"/>
                <a:ext cx="214281" cy="21945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2" name="Rectangle 41"/>
            <p:cNvSpPr/>
            <p:nvPr/>
          </p:nvSpPr>
          <p:spPr>
            <a:xfrm>
              <a:off x="4576201" y="788890"/>
              <a:ext cx="2875110" cy="307777"/>
            </a:xfrm>
            <a:prstGeom prst="rect">
              <a:avLst/>
            </a:prstGeom>
          </p:spPr>
          <p:txBody>
            <a:bodyPr wrap="square">
              <a:spAutoFit/>
            </a:bodyPr>
            <a:lstStyle/>
            <a:p>
              <a:pPr lvl="0">
                <a:buSzPct val="100000"/>
              </a:pPr>
              <a:r>
                <a:rPr lang="en-US" sz="1400" i="1">
                  <a:latin typeface="Geneva"/>
                  <a:cs typeface="Geneva"/>
                </a:rPr>
                <a:t>El Mellah</a:t>
              </a:r>
            </a:p>
          </p:txBody>
        </p:sp>
      </p:grpSp>
      <p:sp>
        <p:nvSpPr>
          <p:cNvPr id="49" name="Rectangle 48"/>
          <p:cNvSpPr/>
          <p:nvPr/>
        </p:nvSpPr>
        <p:spPr>
          <a:xfrm>
            <a:off x="3548932" y="6085362"/>
            <a:ext cx="1363353" cy="338554"/>
          </a:xfrm>
          <a:prstGeom prst="rect">
            <a:avLst/>
          </a:prstGeom>
        </p:spPr>
        <p:txBody>
          <a:bodyPr wrap="square">
            <a:spAutoFit/>
          </a:bodyPr>
          <a:lstStyle/>
          <a:p>
            <a:pPr lvl="0">
              <a:buSzPct val="100000"/>
            </a:pPr>
            <a:r>
              <a:rPr lang="en-US" sz="1600" i="1" dirty="0">
                <a:solidFill>
                  <a:srgbClr val="000000"/>
                </a:solidFill>
                <a:latin typeface="Geneva"/>
                <a:cs typeface="Geneva"/>
              </a:rPr>
              <a:t>ISSI Bern?</a:t>
            </a:r>
            <a:endParaRPr lang="en-US" sz="1600" i="1" dirty="0">
              <a:solidFill>
                <a:srgbClr val="0000CC"/>
              </a:solidFill>
              <a:latin typeface="Geneva"/>
              <a:cs typeface="Geneva"/>
            </a:endParaRPr>
          </a:p>
        </p:txBody>
      </p:sp>
    </p:spTree>
    <p:extLst>
      <p:ext uri="{BB962C8B-B14F-4D97-AF65-F5344CB8AC3E}">
        <p14:creationId xmlns:p14="http://schemas.microsoft.com/office/powerpoint/2010/main" val="362754204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sprial_solo.png"/>
          <p:cNvPicPr>
            <a:picLocks/>
          </p:cNvPicPr>
          <p:nvPr/>
        </p:nvPicPr>
        <p:blipFill>
          <a:blip r:embed="rId3">
            <a:extLst>
              <a:ext uri="{28A0092B-C50C-407E-A947-70E740481C1C}">
                <a14:useLocalDpi xmlns:a14="http://schemas.microsoft.com/office/drawing/2010/main" val="0"/>
              </a:ext>
            </a:extLst>
          </a:blip>
          <a:stretch>
            <a:fillRect/>
          </a:stretch>
        </p:blipFill>
        <p:spPr>
          <a:xfrm>
            <a:off x="4758778" y="2039595"/>
            <a:ext cx="4215384" cy="400507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Nucléosynthèse des éléments lourds						     </a:t>
            </a:r>
            <a:r>
              <a:rPr lang="en-US" sz="2000" b="1" dirty="0">
                <a:solidFill>
                  <a:schemeClr val="tx1">
                    <a:lumMod val="50000"/>
                    <a:lumOff val="50000"/>
                  </a:schemeClr>
                </a:solidFill>
                <a:latin typeface="Geneva"/>
                <a:cs typeface="Geneva"/>
              </a:rPr>
              <a:t>BH-NS</a:t>
            </a:r>
            <a:r>
              <a:rPr lang="en-US" sz="2000" b="1" dirty="0">
                <a:solidFill>
                  <a:srgbClr val="7F7F7F"/>
                </a:solidFill>
                <a:latin typeface="Geneva"/>
                <a:cs typeface="Geneva"/>
              </a:rPr>
              <a:t>/</a:t>
            </a:r>
            <a:r>
              <a:rPr lang="en-US" sz="2000" b="1" dirty="0">
                <a:latin typeface="Geneva"/>
                <a:cs typeface="Geneva"/>
              </a:rPr>
              <a:t>NS-NS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chemeClr val="tx1"/>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166829" y="819711"/>
            <a:ext cx="8224371" cy="1704026"/>
            <a:chOff x="112745" y="4660862"/>
            <a:chExt cx="8224371" cy="1704026"/>
          </a:xfrm>
        </p:grpSpPr>
        <p:sp>
          <p:nvSpPr>
            <p:cNvPr id="15" name="Rectangle à coins arrondis 14"/>
            <p:cNvSpPr/>
            <p:nvPr/>
          </p:nvSpPr>
          <p:spPr>
            <a:xfrm>
              <a:off x="112745" y="4660862"/>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6" name="Rectangle 15"/>
            <p:cNvSpPr/>
            <p:nvPr/>
          </p:nvSpPr>
          <p:spPr>
            <a:xfrm>
              <a:off x="112745" y="5193285"/>
              <a:ext cx="8224371" cy="1171603"/>
            </a:xfrm>
            <a:prstGeom prst="rect">
              <a:avLst/>
            </a:prstGeom>
          </p:spPr>
          <p:txBody>
            <a:bodyPr wrap="square">
              <a:spAutoFit/>
            </a:bodyPr>
            <a:lstStyle/>
            <a:p>
              <a:pPr lvl="0">
                <a:lnSpc>
                  <a:spcPct val="110000"/>
                </a:lnSpc>
                <a:buSzPct val="100000"/>
              </a:pPr>
              <a:r>
                <a:rPr lang="en-US" sz="1600" dirty="0">
                  <a:latin typeface="Geneva"/>
                  <a:cs typeface="Geneva"/>
                </a:rPr>
                <a:t>Morphologie 3D de l’enveloppe circumstellaire autour des supergéantes rouges</a:t>
              </a:r>
            </a:p>
            <a:p>
              <a:pPr marL="171450" indent="-171450">
                <a:lnSpc>
                  <a:spcPct val="110000"/>
                </a:lnSpc>
                <a:buSzPct val="100000"/>
                <a:buBlip>
                  <a:blip r:embed="rId4"/>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compagnon</a:t>
              </a:r>
            </a:p>
            <a:p>
              <a:pPr marL="171450" lvl="0" indent="-171450">
                <a:lnSpc>
                  <a:spcPct val="110000"/>
                </a:lnSpc>
                <a:buSzPct val="100000"/>
                <a:buBlip>
                  <a:blip r:embed="rId4"/>
                </a:buBlip>
              </a:pPr>
              <a:r>
                <a:rPr lang="en-US" sz="1600">
                  <a:solidFill>
                    <a:srgbClr val="000000"/>
                  </a:solidFill>
                  <a:latin typeface="Geneva"/>
                  <a:cs typeface="Geneva"/>
                </a:rPr>
                <a:t> </a:t>
              </a:r>
              <a:r>
                <a:rPr lang="en-US" sz="1600" b="1">
                  <a:solidFill>
                    <a:srgbClr val="000000"/>
                  </a:solidFill>
                  <a:latin typeface="Geneva"/>
                  <a:cs typeface="Geneva"/>
                </a:rPr>
                <a:t>paramétrisation de l’ejecta</a:t>
              </a:r>
              <a:endParaRPr lang="en-US" sz="1600">
                <a:solidFill>
                  <a:srgbClr val="000000"/>
                </a:solidFill>
                <a:latin typeface="Geneva"/>
                <a:cs typeface="Geneva"/>
              </a:endParaRPr>
            </a:p>
            <a:p>
              <a:pPr marL="171450" indent="-171450">
                <a:lnSpc>
                  <a:spcPct val="110000"/>
                </a:lnSpc>
                <a:buSzPct val="100000"/>
                <a:buBlip>
                  <a:blip r:embed="rId4"/>
                </a:buBlip>
              </a:pPr>
              <a:endParaRPr lang="en-US" sz="1600">
                <a:solidFill>
                  <a:srgbClr val="000000"/>
                </a:solidFill>
                <a:latin typeface="Geneva"/>
                <a:cs typeface="Geneva"/>
              </a:endParaRPr>
            </a:p>
          </p:txBody>
        </p:sp>
      </p:grpSp>
      <p:sp>
        <p:nvSpPr>
          <p:cNvPr id="17" name="Rectangle à coins arrondis 16"/>
          <p:cNvSpPr/>
          <p:nvPr/>
        </p:nvSpPr>
        <p:spPr>
          <a:xfrm>
            <a:off x="6503550" y="6055215"/>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sp>
        <p:nvSpPr>
          <p:cNvPr id="21" name="Rectangle 2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12 / 16</a:t>
            </a:r>
          </a:p>
        </p:txBody>
      </p:sp>
    </p:spTree>
    <p:extLst>
      <p:ext uri="{BB962C8B-B14F-4D97-AF65-F5344CB8AC3E}">
        <p14:creationId xmlns:p14="http://schemas.microsoft.com/office/powerpoint/2010/main" val="335820263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34" descr="sprial_solo.png"/>
          <p:cNvPicPr>
            <a:picLocks/>
          </p:cNvPicPr>
          <p:nvPr/>
        </p:nvPicPr>
        <p:blipFill>
          <a:blip r:embed="rId3">
            <a:extLst>
              <a:ext uri="{28A0092B-C50C-407E-A947-70E740481C1C}">
                <a14:useLocalDpi xmlns:a14="http://schemas.microsoft.com/office/drawing/2010/main" val="0"/>
              </a:ext>
            </a:extLst>
          </a:blip>
          <a:stretch>
            <a:fillRect/>
          </a:stretch>
        </p:blipFill>
        <p:spPr>
          <a:xfrm>
            <a:off x="4758778" y="2039595"/>
            <a:ext cx="4215384" cy="400507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Nucléosynthèse des éléments lourds						     </a:t>
            </a:r>
            <a:r>
              <a:rPr lang="en-US" sz="2000" b="1" dirty="0">
                <a:solidFill>
                  <a:schemeClr val="tx1">
                    <a:lumMod val="50000"/>
                    <a:lumOff val="50000"/>
                  </a:schemeClr>
                </a:solidFill>
                <a:latin typeface="Geneva"/>
                <a:cs typeface="Geneva"/>
              </a:rPr>
              <a:t>BH-NS</a:t>
            </a:r>
            <a:r>
              <a:rPr lang="en-US" sz="2000" b="1" dirty="0">
                <a:solidFill>
                  <a:srgbClr val="7F7F7F"/>
                </a:solidFill>
                <a:latin typeface="Geneva"/>
                <a:cs typeface="Geneva"/>
              </a:rPr>
              <a:t>/</a:t>
            </a:r>
            <a:r>
              <a:rPr lang="en-US" sz="2000" b="1" dirty="0">
                <a:latin typeface="Geneva"/>
                <a:cs typeface="Geneva"/>
              </a:rPr>
              <a:t>NS-NS</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chemeClr val="tx1"/>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sp>
        <p:nvSpPr>
          <p:cNvPr id="15" name="Rectangle à coins arrondis 14"/>
          <p:cNvSpPr/>
          <p:nvPr/>
        </p:nvSpPr>
        <p:spPr>
          <a:xfrm>
            <a:off x="166829" y="819711"/>
            <a:ext cx="370260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Decin et al., Nature Astronomy 2019</a:t>
            </a:r>
            <a:endParaRPr lang="fr-FR">
              <a:solidFill>
                <a:schemeClr val="tx1"/>
              </a:solidFill>
            </a:endParaRPr>
          </a:p>
        </p:txBody>
      </p:sp>
      <p:sp>
        <p:nvSpPr>
          <p:cNvPr id="17" name="Rectangle à coins arrondis 16"/>
          <p:cNvSpPr/>
          <p:nvPr/>
        </p:nvSpPr>
        <p:spPr>
          <a:xfrm>
            <a:off x="6503550" y="6055215"/>
            <a:ext cx="2509322" cy="331502"/>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a:ln>
                  <a:solidFill>
                    <a:schemeClr val="tx1"/>
                  </a:solidFill>
                </a:ln>
                <a:solidFill>
                  <a:schemeClr val="tx1"/>
                </a:solidFill>
              </a:rPr>
              <a:t>El Mellah</a:t>
            </a:r>
            <a:r>
              <a:rPr lang="fr-FR" sz="1400">
                <a:ln>
                  <a:solidFill>
                    <a:schemeClr val="tx1"/>
                  </a:solidFill>
                </a:ln>
                <a:solidFill>
                  <a:schemeClr val="tx1"/>
                </a:solidFill>
              </a:rPr>
              <a:t>, Decin et al., in prep</a:t>
            </a:r>
            <a:endParaRPr lang="fr-FR" sz="1400">
              <a:solidFill>
                <a:schemeClr val="tx1"/>
              </a:solidFill>
            </a:endParaRPr>
          </a:p>
        </p:txBody>
      </p:sp>
      <p:grpSp>
        <p:nvGrpSpPr>
          <p:cNvPr id="23" name="Grouper 22"/>
          <p:cNvGrpSpPr/>
          <p:nvPr/>
        </p:nvGrpSpPr>
        <p:grpSpPr>
          <a:xfrm>
            <a:off x="3856596" y="2765487"/>
            <a:ext cx="689674" cy="663285"/>
            <a:chOff x="7789194" y="878368"/>
            <a:chExt cx="689674" cy="663285"/>
          </a:xfrm>
        </p:grpSpPr>
        <p:sp>
          <p:nvSpPr>
            <p:cNvPr id="24" name="Ellipse 23"/>
            <p:cNvSpPr/>
            <p:nvPr/>
          </p:nvSpPr>
          <p:spPr>
            <a:xfrm>
              <a:off x="7789194" y="878368"/>
              <a:ext cx="689674" cy="663285"/>
            </a:xfrm>
            <a:prstGeom prst="ellipse">
              <a:avLst/>
            </a:prstGeom>
            <a:solidFill>
              <a:schemeClr val="accent3">
                <a:lumMod val="60000"/>
                <a:lumOff val="40000"/>
                <a:alpha val="82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25"/>
            <p:cNvSpPr/>
            <p:nvPr/>
          </p:nvSpPr>
          <p:spPr>
            <a:xfrm>
              <a:off x="7874068" y="1044365"/>
              <a:ext cx="543739" cy="369332"/>
            </a:xfrm>
            <a:prstGeom prst="rect">
              <a:avLst/>
            </a:prstGeom>
          </p:spPr>
          <p:txBody>
            <a:bodyPr wrap="none">
              <a:spAutoFit/>
            </a:bodyPr>
            <a:lstStyle/>
            <a:p>
              <a:r>
                <a:rPr lang="en-US" b="1" cap="small" dirty="0">
                  <a:solidFill>
                    <a:srgbClr val="000000"/>
                  </a:solidFill>
                  <a:latin typeface="Geneva"/>
                  <a:cs typeface="Geneva"/>
                </a:rPr>
                <a:t>IAP</a:t>
              </a:r>
              <a:endParaRPr lang="fr-FR"/>
            </a:p>
          </p:txBody>
        </p:sp>
      </p:grpSp>
      <p:sp>
        <p:nvSpPr>
          <p:cNvPr id="25" name="Rectangle 24"/>
          <p:cNvSpPr/>
          <p:nvPr/>
        </p:nvSpPr>
        <p:spPr>
          <a:xfrm>
            <a:off x="1595668" y="4128074"/>
            <a:ext cx="2700670" cy="338554"/>
          </a:xfrm>
          <a:prstGeom prst="rect">
            <a:avLst/>
          </a:prstGeom>
        </p:spPr>
        <p:txBody>
          <a:bodyPr wrap="square">
            <a:spAutoFit/>
          </a:bodyPr>
          <a:lstStyle/>
          <a:p>
            <a:pPr lvl="1">
              <a:buSzPct val="100000"/>
            </a:pPr>
            <a:r>
              <a:rPr lang="en-US" sz="1600" i="1" dirty="0">
                <a:solidFill>
                  <a:srgbClr val="595959"/>
                </a:solidFill>
                <a:latin typeface="Geneva"/>
                <a:cs typeface="Geneva"/>
              </a:rPr>
              <a:t>Stéphane Goriely</a:t>
            </a:r>
          </a:p>
        </p:txBody>
      </p:sp>
      <p:sp>
        <p:nvSpPr>
          <p:cNvPr id="21" name="Rectangle 2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12 / 16</a:t>
            </a:r>
          </a:p>
        </p:txBody>
      </p:sp>
      <p:sp>
        <p:nvSpPr>
          <p:cNvPr id="27" name="Rectangle à coins arrondis 26"/>
          <p:cNvSpPr/>
          <p:nvPr/>
        </p:nvSpPr>
        <p:spPr>
          <a:xfrm>
            <a:off x="562597" y="5179704"/>
            <a:ext cx="3742667" cy="9176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endParaRPr lang="fr-FR">
              <a:ln>
                <a:solidFill>
                  <a:schemeClr val="tx1"/>
                </a:solidFill>
              </a:ln>
              <a:solidFill>
                <a:schemeClr val="tx1"/>
              </a:solidFill>
            </a:endParaRPr>
          </a:p>
          <a:p>
            <a:pPr algn="ctr">
              <a:lnSpc>
                <a:spcPct val="120000"/>
              </a:lnSpc>
            </a:pPr>
            <a:r>
              <a:rPr lang="fr-FR">
                <a:ln>
                  <a:solidFill>
                    <a:schemeClr val="tx1"/>
                  </a:solidFill>
                </a:ln>
                <a:solidFill>
                  <a:schemeClr val="tx1"/>
                </a:solidFill>
              </a:rPr>
              <a:t>Flux de neutrinos et rendement?</a:t>
            </a:r>
          </a:p>
          <a:p>
            <a:pPr algn="ctr">
              <a:lnSpc>
                <a:spcPct val="120000"/>
              </a:lnSpc>
            </a:pPr>
            <a:r>
              <a:rPr lang="fr-FR">
                <a:ln>
                  <a:solidFill>
                    <a:schemeClr val="tx1"/>
                  </a:solidFill>
                </a:ln>
                <a:solidFill>
                  <a:schemeClr val="tx1"/>
                </a:solidFill>
              </a:rPr>
              <a:t>Opacité et spectre de la kilonova?</a:t>
            </a:r>
          </a:p>
          <a:p>
            <a:pPr algn="ctr">
              <a:lnSpc>
                <a:spcPct val="120000"/>
              </a:lnSpc>
            </a:pPr>
            <a:endParaRPr lang="fr-FR">
              <a:ln>
                <a:solidFill>
                  <a:schemeClr val="tx1"/>
                </a:solidFill>
              </a:ln>
              <a:solidFill>
                <a:schemeClr val="tx1"/>
              </a:solidFill>
            </a:endParaRPr>
          </a:p>
        </p:txBody>
      </p:sp>
      <p:grpSp>
        <p:nvGrpSpPr>
          <p:cNvPr id="10" name="Grouper 9"/>
          <p:cNvGrpSpPr/>
          <p:nvPr/>
        </p:nvGrpSpPr>
        <p:grpSpPr>
          <a:xfrm>
            <a:off x="107493" y="2612846"/>
            <a:ext cx="4109060" cy="1060546"/>
            <a:chOff x="137733" y="2234896"/>
            <a:chExt cx="4109060" cy="1060546"/>
          </a:xfrm>
        </p:grpSpPr>
        <p:grpSp>
          <p:nvGrpSpPr>
            <p:cNvPr id="9" name="Grouper 8"/>
            <p:cNvGrpSpPr/>
            <p:nvPr/>
          </p:nvGrpSpPr>
          <p:grpSpPr>
            <a:xfrm>
              <a:off x="137733" y="2234896"/>
              <a:ext cx="4109060" cy="1060546"/>
              <a:chOff x="175838" y="4028925"/>
              <a:chExt cx="4109060" cy="1060546"/>
            </a:xfrm>
          </p:grpSpPr>
          <p:sp>
            <p:nvSpPr>
              <p:cNvPr id="7" name="Rectangle 6"/>
              <p:cNvSpPr/>
              <p:nvPr/>
            </p:nvSpPr>
            <p:spPr>
              <a:xfrm>
                <a:off x="1584228" y="4750917"/>
                <a:ext cx="2700670" cy="338554"/>
              </a:xfrm>
              <a:prstGeom prst="rect">
                <a:avLst/>
              </a:prstGeom>
            </p:spPr>
            <p:txBody>
              <a:bodyPr wrap="square">
                <a:spAutoFit/>
              </a:bodyPr>
              <a:lstStyle/>
              <a:p>
                <a:pPr lvl="1">
                  <a:buSzPct val="100000"/>
                </a:pPr>
                <a:r>
                  <a:rPr lang="en-US" sz="1600" i="1" dirty="0">
                    <a:solidFill>
                      <a:srgbClr val="0000CC"/>
                    </a:solidFill>
                    <a:latin typeface="Geneva"/>
                    <a:cs typeface="Geneva"/>
                  </a:rPr>
                  <a:t>Elisabeth Vangioni</a:t>
                </a:r>
              </a:p>
            </p:txBody>
          </p:sp>
          <p:sp>
            <p:nvSpPr>
              <p:cNvPr id="20" name="Rectangle 19"/>
              <p:cNvSpPr/>
              <p:nvPr/>
            </p:nvSpPr>
            <p:spPr>
              <a:xfrm>
                <a:off x="245500" y="4427162"/>
                <a:ext cx="2632768" cy="359073"/>
              </a:xfrm>
              <a:prstGeom prst="rect">
                <a:avLst/>
              </a:prstGeom>
            </p:spPr>
            <p:txBody>
              <a:bodyPr wrap="square">
                <a:spAutoFit/>
              </a:bodyPr>
              <a:lstStyle/>
              <a:p>
                <a:pPr lvl="0">
                  <a:lnSpc>
                    <a:spcPct val="110000"/>
                  </a:lnSpc>
                  <a:buSzPct val="100000"/>
                </a:pPr>
                <a:endParaRPr lang="en-US" sz="1600">
                  <a:solidFill>
                    <a:srgbClr val="000000"/>
                  </a:solidFill>
                  <a:latin typeface="Geneva"/>
                  <a:cs typeface="Geneva"/>
                </a:endParaRPr>
              </a:p>
            </p:txBody>
          </p:sp>
          <p:sp>
            <p:nvSpPr>
              <p:cNvPr id="22" name="Rounded Rectangle 39"/>
              <p:cNvSpPr/>
              <p:nvPr/>
            </p:nvSpPr>
            <p:spPr>
              <a:xfrm>
                <a:off x="175838" y="4028925"/>
                <a:ext cx="3590668"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chauffage nucléaire de la kilonova</a:t>
                </a:r>
              </a:p>
            </p:txBody>
          </p:sp>
        </p:grpSp>
        <p:sp>
          <p:nvSpPr>
            <p:cNvPr id="8" name="Rectangle 7"/>
            <p:cNvSpPr/>
            <p:nvPr/>
          </p:nvSpPr>
          <p:spPr>
            <a:xfrm>
              <a:off x="215260" y="2648251"/>
              <a:ext cx="2391300" cy="359073"/>
            </a:xfrm>
            <a:prstGeom prst="rect">
              <a:avLst/>
            </a:prstGeom>
          </p:spPr>
          <p:txBody>
            <a:bodyPr wrap="none">
              <a:spAutoFit/>
            </a:bodyPr>
            <a:lstStyle/>
            <a:p>
              <a:pPr lvl="0">
                <a:lnSpc>
                  <a:spcPct val="110000"/>
                </a:lnSpc>
                <a:buSzPct val="100000"/>
              </a:pPr>
              <a:r>
                <a:rPr lang="en-US" sz="1600">
                  <a:solidFill>
                    <a:srgbClr val="000000"/>
                  </a:solidFill>
                  <a:latin typeface="Geneva"/>
                  <a:cs typeface="Geneva"/>
                </a:rPr>
                <a:t>Fraction électronique?</a:t>
              </a:r>
            </a:p>
          </p:txBody>
        </p:sp>
      </p:grpSp>
      <p:sp>
        <p:nvSpPr>
          <p:cNvPr id="33" name="Rectangle 32"/>
          <p:cNvSpPr/>
          <p:nvPr/>
        </p:nvSpPr>
        <p:spPr>
          <a:xfrm>
            <a:off x="177155" y="3309684"/>
            <a:ext cx="8224371" cy="1713289"/>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Paramétrisation</a:t>
            </a:r>
          </a:p>
          <a:p>
            <a:pPr marL="171450" lvl="0" indent="-171450">
              <a:lnSpc>
                <a:spcPct val="110000"/>
              </a:lnSpc>
              <a:buSzPct val="100000"/>
              <a:buBlip>
                <a:blip r:embed="rId4"/>
              </a:buBlip>
            </a:pPr>
            <a:r>
              <a:rPr lang="en-US" sz="1600" b="1">
                <a:solidFill>
                  <a:srgbClr val="000000"/>
                </a:solidFill>
                <a:latin typeface="Geneva"/>
                <a:cs typeface="Geneva"/>
              </a:rPr>
              <a:t> capture rapide de neutrons</a:t>
            </a:r>
          </a:p>
          <a:p>
            <a:pPr marL="171450" lvl="0" indent="-171450">
              <a:lnSpc>
                <a:spcPct val="110000"/>
              </a:lnSpc>
              <a:buSzPct val="100000"/>
              <a:buBlip>
                <a:blip r:embed="rId4"/>
              </a:buBlip>
            </a:pPr>
            <a:r>
              <a:rPr lang="en-US" sz="1600">
                <a:solidFill>
                  <a:srgbClr val="000000"/>
                </a:solidFill>
                <a:latin typeface="Geneva"/>
                <a:cs typeface="Geneva"/>
              </a:rPr>
              <a:t> refroidissement par émission de neutrinos</a:t>
            </a:r>
          </a:p>
          <a:p>
            <a:pPr lvl="0">
              <a:lnSpc>
                <a:spcPct val="110000"/>
              </a:lnSpc>
              <a:buSzPct val="100000"/>
            </a:pPr>
            <a:r>
              <a:rPr lang="en-US" sz="1600">
                <a:solidFill>
                  <a:srgbClr val="000000"/>
                </a:solidFill>
                <a:latin typeface="Geneva"/>
                <a:cs typeface="Geneva"/>
              </a:rPr>
              <a:t>A plus long terme</a:t>
            </a:r>
          </a:p>
          <a:p>
            <a:pPr marL="171450" lvl="0" indent="-171450">
              <a:lnSpc>
                <a:spcPct val="110000"/>
              </a:lnSpc>
              <a:buSzPct val="100000"/>
              <a:buBlip>
                <a:blip r:embed="rId4"/>
              </a:buBlip>
            </a:pPr>
            <a:r>
              <a:rPr lang="en-US" sz="1600">
                <a:solidFill>
                  <a:srgbClr val="000000"/>
                </a:solidFill>
                <a:latin typeface="Geneva"/>
                <a:cs typeface="Geneva"/>
              </a:rPr>
              <a:t> couplage avec réseau de réactions</a:t>
            </a:r>
          </a:p>
          <a:p>
            <a:pPr lvl="0">
              <a:lnSpc>
                <a:spcPct val="110000"/>
              </a:lnSpc>
              <a:buSzPct val="100000"/>
            </a:pPr>
            <a:endParaRPr lang="en-US" sz="1600">
              <a:solidFill>
                <a:srgbClr val="000000"/>
              </a:solidFill>
              <a:latin typeface="Geneva"/>
              <a:cs typeface="Geneva"/>
            </a:endParaRPr>
          </a:p>
        </p:txBody>
      </p:sp>
      <p:sp>
        <p:nvSpPr>
          <p:cNvPr id="34" name="Rectangle 33"/>
          <p:cNvSpPr/>
          <p:nvPr/>
        </p:nvSpPr>
        <p:spPr>
          <a:xfrm>
            <a:off x="166829" y="1352134"/>
            <a:ext cx="8224371" cy="1171603"/>
          </a:xfrm>
          <a:prstGeom prst="rect">
            <a:avLst/>
          </a:prstGeom>
        </p:spPr>
        <p:txBody>
          <a:bodyPr wrap="square">
            <a:spAutoFit/>
          </a:bodyPr>
          <a:lstStyle/>
          <a:p>
            <a:pPr lvl="0">
              <a:lnSpc>
                <a:spcPct val="110000"/>
              </a:lnSpc>
              <a:buSzPct val="100000"/>
            </a:pPr>
            <a:r>
              <a:rPr lang="en-US" sz="1600" dirty="0">
                <a:latin typeface="Geneva"/>
                <a:cs typeface="Geneva"/>
              </a:rPr>
              <a:t>Morphologie 3D de l’enveloppe circumstellaire autour des supergéantes rouges</a:t>
            </a:r>
          </a:p>
          <a:p>
            <a:pPr marL="171450" indent="-171450">
              <a:lnSpc>
                <a:spcPct val="110000"/>
              </a:lnSpc>
              <a:buSzPct val="100000"/>
              <a:buBlip>
                <a:blip r:embed="rId4"/>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impact</a:t>
            </a:r>
            <a:r>
              <a:rPr lang="en-US" sz="800">
                <a:solidFill>
                  <a:srgbClr val="000000"/>
                </a:solidFill>
                <a:latin typeface="Geneva"/>
                <a:cs typeface="Geneva"/>
              </a:rPr>
              <a:t> </a:t>
            </a:r>
            <a:r>
              <a:rPr lang="en-US" sz="1600">
                <a:solidFill>
                  <a:srgbClr val="000000"/>
                </a:solidFill>
                <a:latin typeface="Geneva"/>
                <a:cs typeface="Geneva"/>
              </a:rPr>
              <a:t>d’un compagnon</a:t>
            </a:r>
          </a:p>
          <a:p>
            <a:pPr marL="171450" lvl="0" indent="-171450">
              <a:lnSpc>
                <a:spcPct val="110000"/>
              </a:lnSpc>
              <a:buSzPct val="100000"/>
              <a:buBlip>
                <a:blip r:embed="rId4"/>
              </a:buBlip>
            </a:pPr>
            <a:r>
              <a:rPr lang="en-US" sz="1600">
                <a:solidFill>
                  <a:srgbClr val="000000"/>
                </a:solidFill>
                <a:latin typeface="Geneva"/>
                <a:cs typeface="Geneva"/>
              </a:rPr>
              <a:t> </a:t>
            </a:r>
            <a:r>
              <a:rPr lang="en-US" sz="1600" b="1">
                <a:solidFill>
                  <a:srgbClr val="000000"/>
                </a:solidFill>
                <a:latin typeface="Geneva"/>
                <a:cs typeface="Geneva"/>
              </a:rPr>
              <a:t>paramétrisation de l’ejecta</a:t>
            </a:r>
            <a:endParaRPr lang="en-US" sz="1600">
              <a:solidFill>
                <a:srgbClr val="000000"/>
              </a:solidFill>
              <a:latin typeface="Geneva"/>
              <a:cs typeface="Geneva"/>
            </a:endParaRPr>
          </a:p>
          <a:p>
            <a:pPr marL="171450" indent="-171450">
              <a:lnSpc>
                <a:spcPct val="110000"/>
              </a:lnSpc>
              <a:buSzPct val="100000"/>
              <a:buBlip>
                <a:blip r:embed="rId4"/>
              </a:buBlip>
            </a:pPr>
            <a:endParaRPr lang="en-US" sz="1600">
              <a:solidFill>
                <a:srgbClr val="000000"/>
              </a:solidFill>
              <a:latin typeface="Geneva"/>
              <a:cs typeface="Geneva"/>
            </a:endParaRPr>
          </a:p>
        </p:txBody>
      </p:sp>
    </p:spTree>
    <p:extLst>
      <p:ext uri="{BB962C8B-B14F-4D97-AF65-F5344CB8AC3E}">
        <p14:creationId xmlns:p14="http://schemas.microsoft.com/office/powerpoint/2010/main" val="395774903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Expérience d’enseignement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sp>
        <p:nvSpPr>
          <p:cNvPr id="14" name="Rectangle 13"/>
          <p:cNvSpPr/>
          <p:nvPr/>
        </p:nvSpPr>
        <p:spPr>
          <a:xfrm>
            <a:off x="-1" y="1241481"/>
            <a:ext cx="8224371" cy="849463"/>
          </a:xfrm>
          <a:prstGeom prst="rect">
            <a:avLst/>
          </a:prstGeom>
        </p:spPr>
        <p:txBody>
          <a:bodyPr wrap="square">
            <a:spAutoFit/>
          </a:bodyPr>
          <a:lstStyle/>
          <a:p>
            <a:pPr marL="171450" lvl="0" indent="-171450">
              <a:lnSpc>
                <a:spcPct val="140000"/>
              </a:lnSpc>
              <a:buSzPct val="100000"/>
              <a:buBlip>
                <a:blip r:embed="rId3"/>
              </a:buBlip>
            </a:pPr>
            <a:r>
              <a:rPr lang="en-US" dirty="0">
                <a:solidFill>
                  <a:srgbClr val="000000"/>
                </a:solidFill>
                <a:latin typeface="Geneva"/>
                <a:cs typeface="Geneva"/>
              </a:rPr>
              <a:t> </a:t>
            </a:r>
            <a:r>
              <a:rPr lang="en-US" dirty="0">
                <a:solidFill>
                  <a:srgbClr val="0000CC"/>
                </a:solidFill>
                <a:latin typeface="Geneva"/>
                <a:cs typeface="Geneva"/>
              </a:rPr>
              <a:t>2011</a:t>
            </a:r>
            <a:r>
              <a:rPr lang="en-US" dirty="0">
                <a:solidFill>
                  <a:srgbClr val="000000"/>
                </a:solidFill>
                <a:latin typeface="Geneva"/>
                <a:cs typeface="Geneva"/>
              </a:rPr>
              <a:t> </a:t>
            </a:r>
            <a:r>
              <a:rPr lang="en-US" b="1" dirty="0">
                <a:solidFill>
                  <a:srgbClr val="000000"/>
                </a:solidFill>
                <a:latin typeface="Geneva"/>
                <a:cs typeface="Geneva"/>
              </a:rPr>
              <a:t>Agrégation</a:t>
            </a:r>
            <a:r>
              <a:rPr lang="en-US" dirty="0">
                <a:solidFill>
                  <a:srgbClr val="000000"/>
                </a:solidFill>
                <a:latin typeface="Geneva"/>
                <a:cs typeface="Geneva"/>
              </a:rPr>
              <a:t> de Sciences physiques, option Physique – reçu 2</a:t>
            </a:r>
            <a:r>
              <a:rPr lang="en-US" baseline="30000" dirty="0">
                <a:solidFill>
                  <a:srgbClr val="000000"/>
                </a:solidFill>
                <a:latin typeface="Geneva"/>
                <a:cs typeface="Geneva"/>
              </a:rPr>
              <a:t>ème</a:t>
            </a:r>
            <a:r>
              <a:rPr lang="en-US" dirty="0">
                <a:solidFill>
                  <a:srgbClr val="000000"/>
                </a:solidFill>
                <a:latin typeface="Geneva"/>
                <a:cs typeface="Geneva"/>
              </a:rPr>
              <a:t> </a:t>
            </a:r>
            <a:endParaRPr lang="en-US" smtClean="0">
              <a:solidFill>
                <a:srgbClr val="000000"/>
              </a:solidFill>
              <a:latin typeface="Geneva"/>
              <a:cs typeface="Geneva"/>
            </a:endParaRP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0000CC"/>
                </a:solidFill>
                <a:latin typeface="Geneva"/>
                <a:cs typeface="Geneva"/>
              </a:rPr>
              <a:t>2017</a:t>
            </a:r>
            <a:r>
              <a:rPr lang="en-US" smtClean="0">
                <a:solidFill>
                  <a:srgbClr val="000000"/>
                </a:solidFill>
                <a:latin typeface="Geneva"/>
                <a:cs typeface="Geneva"/>
              </a:rPr>
              <a:t> </a:t>
            </a:r>
            <a:r>
              <a:rPr lang="en-US" b="1" smtClean="0">
                <a:solidFill>
                  <a:srgbClr val="000000"/>
                </a:solidFill>
                <a:latin typeface="Geneva"/>
                <a:cs typeface="Geneva"/>
              </a:rPr>
              <a:t>Qualification</a:t>
            </a:r>
            <a:r>
              <a:rPr lang="en-US" smtClean="0">
                <a:solidFill>
                  <a:srgbClr val="000000"/>
                </a:solidFill>
                <a:latin typeface="Geneva"/>
                <a:cs typeface="Geneva"/>
              </a:rPr>
              <a:t> aux fonctions d’enseignant-chercheur</a:t>
            </a:r>
          </a:p>
        </p:txBody>
      </p:sp>
      <p:sp>
        <p:nvSpPr>
          <p:cNvPr id="16" name="Rounded Rectangle 39"/>
          <p:cNvSpPr/>
          <p:nvPr/>
        </p:nvSpPr>
        <p:spPr>
          <a:xfrm>
            <a:off x="152506" y="81427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Qualifications</a:t>
            </a:r>
            <a:endParaRPr lang="en-US" sz="1600" b="1" cap="small" dirty="0">
              <a:solidFill>
                <a:srgbClr val="000000"/>
              </a:solidFill>
              <a:latin typeface="Geneva"/>
              <a:cs typeface="Geneva"/>
            </a:endParaRPr>
          </a:p>
        </p:txBody>
      </p:sp>
      <p:sp>
        <p:nvSpPr>
          <p:cNvPr id="18" name="Rounded Rectangle 39"/>
          <p:cNvSpPr/>
          <p:nvPr/>
        </p:nvSpPr>
        <p:spPr>
          <a:xfrm>
            <a:off x="152506" y="2259300"/>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Monitorat</a:t>
            </a:r>
            <a:endParaRPr lang="en-US" sz="1600" b="1" cap="small" dirty="0">
              <a:solidFill>
                <a:srgbClr val="000000"/>
              </a:solidFill>
              <a:latin typeface="Geneva"/>
              <a:cs typeface="Geneva"/>
            </a:endParaRPr>
          </a:p>
        </p:txBody>
      </p:sp>
      <p:sp>
        <p:nvSpPr>
          <p:cNvPr id="20" name="Rounded Rectangle 39"/>
          <p:cNvSpPr/>
          <p:nvPr/>
        </p:nvSpPr>
        <p:spPr>
          <a:xfrm>
            <a:off x="152506" y="4103004"/>
            <a:ext cx="159768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En Postdoc</a:t>
            </a:r>
            <a:endParaRPr lang="en-US" sz="1600" b="1" cap="small" dirty="0">
              <a:solidFill>
                <a:srgbClr val="000000"/>
              </a:solidFill>
              <a:latin typeface="Geneva"/>
              <a:cs typeface="Geneva"/>
            </a:endParaRPr>
          </a:p>
        </p:txBody>
      </p:sp>
      <p:sp>
        <p:nvSpPr>
          <p:cNvPr id="21" name="Rectangle 20"/>
          <p:cNvSpPr/>
          <p:nvPr/>
        </p:nvSpPr>
        <p:spPr>
          <a:xfrm>
            <a:off x="0" y="2659605"/>
            <a:ext cx="8224371" cy="1237262"/>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32h</a:t>
            </a:r>
            <a:r>
              <a:rPr lang="en-US" dirty="0">
                <a:solidFill>
                  <a:srgbClr val="000000"/>
                </a:solidFill>
                <a:latin typeface="Geneva"/>
                <a:cs typeface="Geneva"/>
              </a:rPr>
              <a:t>   </a:t>
            </a:r>
            <a:r>
              <a:rPr lang="en-US" dirty="0">
                <a:solidFill>
                  <a:srgbClr val="328541"/>
                </a:solidFill>
                <a:latin typeface="Geneva"/>
                <a:cs typeface="Geneva"/>
              </a:rPr>
              <a:t>TD</a:t>
            </a:r>
            <a:r>
              <a:rPr lang="en-US" dirty="0">
                <a:solidFill>
                  <a:srgbClr val="000000"/>
                </a:solidFill>
                <a:latin typeface="Geneva"/>
                <a:cs typeface="Geneva"/>
              </a:rPr>
              <a:t> </a:t>
            </a:r>
            <a:r>
              <a:rPr lang="en-US" dirty="0">
                <a:solidFill>
                  <a:srgbClr val="800000"/>
                </a:solidFill>
                <a:latin typeface="Geneva"/>
                <a:cs typeface="Geneva"/>
              </a:rPr>
              <a:t>L1</a:t>
            </a:r>
            <a:r>
              <a:rPr lang="en-US" dirty="0">
                <a:solidFill>
                  <a:srgbClr val="000000"/>
                </a:solidFill>
                <a:latin typeface="Geneva"/>
                <a:cs typeface="Geneva"/>
              </a:rPr>
              <a:t> </a:t>
            </a:r>
            <a:r>
              <a:rPr lang="en-US" b="1" dirty="0">
                <a:solidFill>
                  <a:srgbClr val="000000"/>
                </a:solidFill>
                <a:latin typeface="Geneva"/>
                <a:cs typeface="Geneva"/>
              </a:rPr>
              <a:t>Etudes médecine &amp; santé (PACES)</a:t>
            </a:r>
            <a:r>
              <a:rPr lang="en-US">
                <a:solidFill>
                  <a:srgbClr val="000000"/>
                </a:solidFill>
                <a:latin typeface="Geneva"/>
                <a:cs typeface="Geneva"/>
              </a:rPr>
              <a:t> – </a:t>
            </a:r>
            <a:r>
              <a:rPr lang="en-US" dirty="0">
                <a:solidFill>
                  <a:srgbClr val="000000"/>
                </a:solidFill>
                <a:latin typeface="Geneva"/>
                <a:cs typeface="Geneva"/>
              </a:rPr>
              <a:t>Isabelle Grenier</a:t>
            </a:r>
          </a:p>
          <a:p>
            <a:pPr marL="171450" lvl="0" indent="-171450">
              <a:lnSpc>
                <a:spcPct val="140000"/>
              </a:lnSpc>
              <a:buSzPct val="100000"/>
              <a:buBlip>
                <a:blip r:embed="rId3"/>
              </a:buBlip>
            </a:pPr>
            <a:r>
              <a:rPr lang="en-US" dirty="0">
                <a:solidFill>
                  <a:srgbClr val="000000"/>
                </a:solidFill>
                <a:latin typeface="Geneva"/>
                <a:cs typeface="Geneva"/>
              </a:rPr>
              <a:t> </a:t>
            </a:r>
            <a:r>
              <a:rPr lang="en-US">
                <a:solidFill>
                  <a:srgbClr val="328541"/>
                </a:solidFill>
                <a:latin typeface="Geneva"/>
                <a:cs typeface="Geneva"/>
              </a:rPr>
              <a:t>32h</a:t>
            </a:r>
            <a:r>
              <a:rPr lang="en-US">
                <a:solidFill>
                  <a:srgbClr val="000000"/>
                </a:solidFill>
                <a:latin typeface="Geneva"/>
                <a:cs typeface="Geneva"/>
              </a:rPr>
              <a:t>   </a:t>
            </a:r>
            <a:r>
              <a:rPr lang="en-US" smtClean="0">
                <a:solidFill>
                  <a:srgbClr val="328541"/>
                </a:solidFill>
                <a:latin typeface="Geneva"/>
                <a:cs typeface="Geneva"/>
              </a:rPr>
              <a:t>TP</a:t>
            </a:r>
            <a:r>
              <a:rPr lang="en-US" smtClean="0">
                <a:solidFill>
                  <a:srgbClr val="000000"/>
                </a:solidFill>
                <a:latin typeface="Geneva"/>
                <a:cs typeface="Geneva"/>
              </a:rPr>
              <a:t> </a:t>
            </a:r>
            <a:r>
              <a:rPr lang="en-US" smtClean="0">
                <a:solidFill>
                  <a:srgbClr val="800000"/>
                </a:solidFill>
                <a:latin typeface="Geneva"/>
                <a:cs typeface="Geneva"/>
              </a:rPr>
              <a:t>M1</a:t>
            </a:r>
            <a:r>
              <a:rPr lang="en-US" smtClean="0">
                <a:solidFill>
                  <a:srgbClr val="000000"/>
                </a:solidFill>
                <a:latin typeface="Geneva"/>
                <a:cs typeface="Geneva"/>
              </a:rPr>
              <a:t> </a:t>
            </a:r>
            <a:r>
              <a:rPr lang="en-US" b="1">
                <a:solidFill>
                  <a:srgbClr val="000000"/>
                </a:solidFill>
                <a:latin typeface="Geneva"/>
                <a:cs typeface="Geneva"/>
              </a:rPr>
              <a:t>Systèmes et signaux déterministes </a:t>
            </a:r>
            <a:r>
              <a:rPr lang="en-US">
                <a:solidFill>
                  <a:srgbClr val="000000"/>
                </a:solidFill>
                <a:latin typeface="Geneva"/>
                <a:cs typeface="Geneva"/>
              </a:rPr>
              <a:t>– Laurent Daudet</a:t>
            </a:r>
          </a:p>
          <a:p>
            <a:pPr marL="171450" lvl="0" indent="-171450">
              <a:lnSpc>
                <a:spcPct val="140000"/>
              </a:lnSpc>
              <a:buSzPct val="100000"/>
              <a:buBlip>
                <a:blip r:embed="rId3"/>
              </a:buBlip>
            </a:pPr>
            <a:r>
              <a:rPr lang="en-US" smtClean="0">
                <a:solidFill>
                  <a:srgbClr val="000000"/>
                </a:solidFill>
                <a:latin typeface="Geneva"/>
                <a:cs typeface="Geneva"/>
              </a:rPr>
              <a:t> </a:t>
            </a:r>
            <a:r>
              <a:rPr lang="en-US" smtClean="0">
                <a:solidFill>
                  <a:srgbClr val="328541"/>
                </a:solidFill>
                <a:latin typeface="Geneva"/>
                <a:cs typeface="Geneva"/>
              </a:rPr>
              <a:t>128h</a:t>
            </a:r>
            <a:r>
              <a:rPr lang="en-US" smtClean="0">
                <a:solidFill>
                  <a:srgbClr val="000000"/>
                </a:solidFill>
                <a:latin typeface="Geneva"/>
                <a:cs typeface="Geneva"/>
              </a:rPr>
              <a:t> </a:t>
            </a:r>
            <a:r>
              <a:rPr lang="en-US" smtClean="0">
                <a:solidFill>
                  <a:srgbClr val="328541"/>
                </a:solidFill>
                <a:latin typeface="Geneva"/>
                <a:cs typeface="Geneva"/>
              </a:rPr>
              <a:t>TD</a:t>
            </a:r>
            <a:r>
              <a:rPr lang="en-US" smtClean="0">
                <a:solidFill>
                  <a:srgbClr val="000000"/>
                </a:solidFill>
                <a:latin typeface="Geneva"/>
                <a:cs typeface="Geneva"/>
              </a:rPr>
              <a:t> </a:t>
            </a:r>
            <a:r>
              <a:rPr lang="en-US" smtClean="0">
                <a:solidFill>
                  <a:srgbClr val="800000"/>
                </a:solidFill>
                <a:latin typeface="Geneva"/>
                <a:cs typeface="Geneva"/>
              </a:rPr>
              <a:t>L1</a:t>
            </a:r>
            <a:r>
              <a:rPr lang="en-US" smtClean="0">
                <a:solidFill>
                  <a:srgbClr val="000000"/>
                </a:solidFill>
                <a:latin typeface="Geneva"/>
                <a:cs typeface="Geneva"/>
              </a:rPr>
              <a:t> </a:t>
            </a:r>
            <a:r>
              <a:rPr lang="en-US" b="1" smtClean="0">
                <a:solidFill>
                  <a:srgbClr val="000000"/>
                </a:solidFill>
                <a:latin typeface="Geneva"/>
                <a:cs typeface="Geneva"/>
              </a:rPr>
              <a:t>Mécanique du point</a:t>
            </a:r>
            <a:r>
              <a:rPr lang="en-US" b="1">
                <a:solidFill>
                  <a:srgbClr val="000000"/>
                </a:solidFill>
                <a:latin typeface="Geneva"/>
                <a:cs typeface="Geneva"/>
              </a:rPr>
              <a:t> </a:t>
            </a:r>
            <a:r>
              <a:rPr lang="en-US">
                <a:solidFill>
                  <a:srgbClr val="000000"/>
                </a:solidFill>
                <a:latin typeface="Geneva"/>
                <a:cs typeface="Geneva"/>
              </a:rPr>
              <a:t>– Cécile Roucelle </a:t>
            </a:r>
          </a:p>
        </p:txBody>
      </p:sp>
      <p:sp>
        <p:nvSpPr>
          <p:cNvPr id="24" name="Rectangle 23"/>
          <p:cNvSpPr/>
          <p:nvPr/>
        </p:nvSpPr>
        <p:spPr>
          <a:xfrm>
            <a:off x="0" y="4501065"/>
            <a:ext cx="8428207" cy="2023631"/>
          </a:xfrm>
          <a:prstGeom prst="rect">
            <a:avLst/>
          </a:prstGeom>
        </p:spPr>
        <p:txBody>
          <a:bodyPr wrap="square">
            <a:spAutoFit/>
          </a:bodyPr>
          <a:lstStyle/>
          <a:p>
            <a:pPr marL="171450" indent="-171450">
              <a:lnSpc>
                <a:spcPct val="140000"/>
              </a:lnSpc>
              <a:buSzPct val="100000"/>
              <a:buBlip>
                <a:blip r:embed="rId3"/>
              </a:buBlip>
            </a:pPr>
            <a:r>
              <a:rPr lang="en-US" dirty="0">
                <a:solidFill>
                  <a:srgbClr val="000000"/>
                </a:solidFill>
                <a:latin typeface="Geneva"/>
                <a:cs typeface="Geneva"/>
              </a:rPr>
              <a:t> </a:t>
            </a:r>
            <a:r>
              <a:rPr lang="en-US" dirty="0">
                <a:solidFill>
                  <a:srgbClr val="328541"/>
                </a:solidFill>
                <a:latin typeface="Geneva"/>
                <a:cs typeface="Geneva"/>
              </a:rPr>
              <a:t>60h</a:t>
            </a:r>
            <a:r>
              <a:rPr lang="en-US" dirty="0">
                <a:latin typeface="Geneva"/>
                <a:cs typeface="Geneva"/>
              </a:rPr>
              <a:t> </a:t>
            </a:r>
            <a:r>
              <a:rPr lang="en-US" dirty="0">
                <a:solidFill>
                  <a:srgbClr val="328541"/>
                </a:solidFill>
                <a:latin typeface="Geneva"/>
                <a:cs typeface="Geneva"/>
              </a:rPr>
              <a:t>cours</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b="1">
                <a:solidFill>
                  <a:srgbClr val="000000"/>
                </a:solidFill>
                <a:latin typeface="Geneva"/>
                <a:cs typeface="Geneva"/>
              </a:rPr>
              <a:t> </a:t>
            </a:r>
            <a:r>
              <a:rPr lang="en-US">
                <a:solidFill>
                  <a:srgbClr val="000000"/>
                </a:solidFill>
                <a:latin typeface="Geneva"/>
                <a:cs typeface="Geneva"/>
              </a:rPr>
              <a:t>– Ileyk El Mellah</a:t>
            </a:r>
            <a:endParaRPr lang="en-US" dirty="0">
              <a:latin typeface="Geneva"/>
              <a:cs typeface="Geneva"/>
            </a:endParaRPr>
          </a:p>
          <a:p>
            <a:pPr marL="171450" indent="-171450">
              <a:lnSpc>
                <a:spcPct val="140000"/>
              </a:lnSpc>
              <a:buSzPct val="100000"/>
              <a:buBlip>
                <a:blip r:embed="rId3"/>
              </a:buBlip>
            </a:pPr>
            <a:r>
              <a:rPr lang="en-US" dirty="0">
                <a:solidFill>
                  <a:srgbClr val="328541"/>
                </a:solidFill>
                <a:latin typeface="Geneva"/>
                <a:cs typeface="Geneva"/>
              </a:rPr>
              <a:t> 40h TD</a:t>
            </a:r>
            <a:r>
              <a:rPr lang="en-US" dirty="0">
                <a:latin typeface="Geneva"/>
                <a:cs typeface="Geneva"/>
              </a:rPr>
              <a:t>	 </a:t>
            </a:r>
            <a:r>
              <a:rPr lang="en-US" dirty="0">
                <a:solidFill>
                  <a:srgbClr val="800000"/>
                </a:solidFill>
                <a:latin typeface="Geneva"/>
                <a:cs typeface="Geneva"/>
              </a:rPr>
              <a:t>M2</a:t>
            </a:r>
            <a:r>
              <a:rPr lang="en-US" dirty="0">
                <a:latin typeface="Geneva"/>
                <a:cs typeface="Geneva"/>
              </a:rPr>
              <a:t> </a:t>
            </a:r>
            <a:r>
              <a:rPr lang="en-US" b="1" dirty="0">
                <a:solidFill>
                  <a:srgbClr val="000000"/>
                </a:solidFill>
                <a:latin typeface="Geneva"/>
                <a:cs typeface="Geneva"/>
              </a:rPr>
              <a:t>Computational methods for Astrophysics</a:t>
            </a:r>
            <a:r>
              <a:rPr lang="en-US">
                <a:solidFill>
                  <a:srgbClr val="000000"/>
                </a:solidFill>
                <a:latin typeface="Geneva"/>
                <a:cs typeface="Geneva"/>
              </a:rPr>
              <a:t> – </a:t>
            </a:r>
            <a:r>
              <a:rPr lang="en-US" dirty="0">
                <a:solidFill>
                  <a:srgbClr val="000000"/>
                </a:solidFill>
                <a:latin typeface="Geneva"/>
                <a:cs typeface="Geneva"/>
              </a:rPr>
              <a:t>Rony Keppens</a:t>
            </a:r>
          </a:p>
          <a:p>
            <a:pPr marL="171450" indent="-171450">
              <a:lnSpc>
                <a:spcPct val="140000"/>
              </a:lnSpc>
              <a:buSzPct val="100000"/>
              <a:buBlip>
                <a:blip r:embed="rId3"/>
              </a:buBlip>
            </a:pPr>
            <a:r>
              <a:rPr lang="en-US">
                <a:solidFill>
                  <a:srgbClr val="000000"/>
                </a:solidFill>
                <a:latin typeface="Geneva"/>
                <a:cs typeface="Geneva"/>
              </a:rPr>
              <a:t> </a:t>
            </a:r>
            <a:r>
              <a:rPr lang="en-US">
                <a:solidFill>
                  <a:srgbClr val="328541"/>
                </a:solidFill>
                <a:latin typeface="Geneva"/>
                <a:cs typeface="Geneva"/>
              </a:rPr>
              <a:t>30h</a:t>
            </a:r>
            <a:r>
              <a:rPr lang="en-US">
                <a:solidFill>
                  <a:srgbClr val="000000"/>
                </a:solidFill>
                <a:latin typeface="Geneva"/>
                <a:cs typeface="Geneva"/>
              </a:rPr>
              <a:t> </a:t>
            </a:r>
            <a:r>
              <a:rPr lang="en-US">
                <a:solidFill>
                  <a:srgbClr val="328541"/>
                </a:solidFill>
                <a:latin typeface="Geneva"/>
                <a:cs typeface="Geneva"/>
              </a:rPr>
              <a:t>TD</a:t>
            </a:r>
            <a:r>
              <a:rPr lang="en-US">
                <a:solidFill>
                  <a:srgbClr val="000000"/>
                </a:solidFill>
                <a:latin typeface="Geneva"/>
                <a:cs typeface="Geneva"/>
              </a:rPr>
              <a:t>     </a:t>
            </a:r>
            <a:r>
              <a:rPr lang="en-US">
                <a:solidFill>
                  <a:srgbClr val="800000"/>
                </a:solidFill>
                <a:latin typeface="Geneva"/>
                <a:cs typeface="Geneva"/>
              </a:rPr>
              <a:t>L1</a:t>
            </a:r>
            <a:r>
              <a:rPr lang="en-US">
                <a:solidFill>
                  <a:srgbClr val="000000"/>
                </a:solidFill>
                <a:latin typeface="Geneva"/>
                <a:cs typeface="Geneva"/>
              </a:rPr>
              <a:t> </a:t>
            </a:r>
            <a:r>
              <a:rPr lang="en-US" b="1">
                <a:solidFill>
                  <a:srgbClr val="000000"/>
                </a:solidFill>
                <a:latin typeface="Geneva"/>
                <a:cs typeface="Geneva"/>
              </a:rPr>
              <a:t>Algèbre linéaire </a:t>
            </a:r>
            <a:r>
              <a:rPr lang="en-US">
                <a:solidFill>
                  <a:srgbClr val="000000"/>
                </a:solidFill>
                <a:latin typeface="Geneva"/>
                <a:cs typeface="Geneva"/>
              </a:rPr>
              <a:t>– Rony Keppens</a:t>
            </a:r>
          </a:p>
          <a:p>
            <a:pPr>
              <a:lnSpc>
                <a:spcPct val="50000"/>
              </a:lnSpc>
              <a:buSzPct val="100000"/>
            </a:pPr>
            <a:endParaRPr lang="en-US" sz="800">
              <a:solidFill>
                <a:srgbClr val="000000"/>
              </a:solidFill>
              <a:latin typeface="Geneva"/>
              <a:cs typeface="Geneva"/>
            </a:endParaRPr>
          </a:p>
          <a:p>
            <a:pPr marL="171450" indent="-171450">
              <a:lnSpc>
                <a:spcPct val="130000"/>
              </a:lnSpc>
              <a:buSzPct val="100000"/>
              <a:buBlip>
                <a:blip r:embed="rId3"/>
              </a:buBlip>
            </a:pPr>
            <a:r>
              <a:rPr lang="en-US">
                <a:solidFill>
                  <a:srgbClr val="000000"/>
                </a:solidFill>
                <a:latin typeface="Geneva"/>
                <a:cs typeface="Geneva"/>
              </a:rPr>
              <a:t> Co-encadrement de la </a:t>
            </a:r>
            <a:r>
              <a:rPr lang="en-US" b="1">
                <a:solidFill>
                  <a:srgbClr val="000000"/>
                </a:solidFill>
                <a:latin typeface="Geneva"/>
                <a:cs typeface="Geneva"/>
              </a:rPr>
              <a:t>thèse de Nicolas Moens </a:t>
            </a:r>
            <a:r>
              <a:rPr lang="en-US">
                <a:solidFill>
                  <a:srgbClr val="000000"/>
                </a:solidFill>
                <a:latin typeface="Geneva"/>
                <a:cs typeface="Geneva"/>
              </a:rPr>
              <a:t>avec Jon Sundqvist </a:t>
            </a:r>
          </a:p>
          <a:p>
            <a:pPr>
              <a:lnSpc>
                <a:spcPct val="130000"/>
              </a:lnSpc>
              <a:buSzPct val="100000"/>
            </a:pPr>
            <a:r>
              <a:rPr lang="en-US">
                <a:solidFill>
                  <a:srgbClr val="000000"/>
                </a:solidFill>
                <a:latin typeface="Geneva"/>
                <a:cs typeface="Geneva"/>
              </a:rPr>
              <a:t>   “</a:t>
            </a:r>
            <a:r>
              <a:rPr lang="en-US" b="1">
                <a:solidFill>
                  <a:srgbClr val="000000"/>
                </a:solidFill>
                <a:latin typeface="Geneva"/>
                <a:cs typeface="Geneva"/>
              </a:rPr>
              <a:t>Radiation-hydrodynamics of the most massive stars in our Universe”</a:t>
            </a:r>
            <a:endParaRPr lang="en-US" b="1" smtClean="0">
              <a:solidFill>
                <a:srgbClr val="000000"/>
              </a:solidFill>
              <a:latin typeface="Geneva"/>
              <a:cs typeface="Geneva"/>
            </a:endParaRPr>
          </a:p>
        </p:txBody>
      </p:sp>
      <p:pic>
        <p:nvPicPr>
          <p:cNvPr id="5" name="Image 4" descr="1200px-Logo-P7.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366" y="2208816"/>
            <a:ext cx="941146" cy="2321495"/>
          </a:xfrm>
          <a:prstGeom prst="rect">
            <a:avLst/>
          </a:prstGeom>
        </p:spPr>
      </p:pic>
      <p:pic>
        <p:nvPicPr>
          <p:cNvPr id="29" name="Image 28" descr="kuleuven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833381" y="5271380"/>
            <a:ext cx="1739787" cy="622026"/>
          </a:xfrm>
          <a:prstGeom prst="rect">
            <a:avLst/>
          </a:prstGeom>
        </p:spPr>
      </p:pic>
      <p:sp>
        <p:nvSpPr>
          <p:cNvPr id="13" name="Rectangle 12"/>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13 / 16</a:t>
            </a:r>
          </a:p>
        </p:txBody>
      </p:sp>
    </p:spTree>
    <p:extLst>
      <p:ext uri="{BB962C8B-B14F-4D97-AF65-F5344CB8AC3E}">
        <p14:creationId xmlns:p14="http://schemas.microsoft.com/office/powerpoint/2010/main" val="343958735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a:t>
            </a:r>
            <a:r>
              <a:rPr lang="en-US" sz="2000" b="1" dirty="0" smtClean="0">
                <a:latin typeface="Geneva"/>
                <a:cs typeface="Geneva"/>
              </a:rPr>
              <a:t>Méthodologie pédagogique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a:t>
            </a:r>
            <a:r>
              <a:rPr lang="en-US" sz="1200" b="1" dirty="0" smtClean="0">
                <a:latin typeface="Geneva"/>
                <a:cs typeface="Geneva"/>
              </a:rPr>
              <a:t>	Enseignement				</a:t>
            </a:r>
            <a:endParaRPr lang="en-US" sz="1200" b="1" dirty="0">
              <a:latin typeface="Geneva"/>
              <a:cs typeface="Geneva"/>
            </a:endParaRPr>
          </a:p>
        </p:txBody>
      </p:sp>
      <p:grpSp>
        <p:nvGrpSpPr>
          <p:cNvPr id="8" name="Grouper 7"/>
          <p:cNvGrpSpPr/>
          <p:nvPr/>
        </p:nvGrpSpPr>
        <p:grpSpPr>
          <a:xfrm>
            <a:off x="2029804" y="721838"/>
            <a:ext cx="7217303" cy="5892027"/>
            <a:chOff x="2015038" y="721838"/>
            <a:chExt cx="7217303" cy="5892027"/>
          </a:xfrm>
        </p:grpSpPr>
        <p:sp>
          <p:nvSpPr>
            <p:cNvPr id="9" name="Rectangle 8"/>
            <p:cNvSpPr/>
            <p:nvPr/>
          </p:nvSpPr>
          <p:spPr>
            <a:xfrm rot="5400000">
              <a:off x="6169101" y="3550626"/>
              <a:ext cx="5794337" cy="332142"/>
            </a:xfrm>
            <a:prstGeom prst="rect">
              <a:avLst/>
            </a:prstGeom>
          </p:spPr>
          <p:txBody>
            <a:bodyPr wrap="square">
              <a:spAutoFit/>
            </a:bodyPr>
            <a:lstStyle/>
            <a:p>
              <a:pPr>
                <a:lnSpc>
                  <a:spcPct val="150000"/>
                </a:lnSpc>
              </a:pPr>
              <a:r>
                <a:rPr lang="en-US" sz="1100" dirty="0">
                  <a:solidFill>
                    <a:srgbClr val="000000"/>
                  </a:solidFill>
                  <a:latin typeface="Geneva"/>
                  <a:cs typeface="Geneva"/>
                  <a:hlinkClick r:id="rId3"/>
                </a:rPr>
                <a:t>http://demonstrations.wolfram.com/TrajectoryOfATestMassInARochePotential/</a:t>
              </a:r>
              <a:endParaRPr lang="en-US" sz="1100" dirty="0">
                <a:solidFill>
                  <a:srgbClr val="000000"/>
                </a:solidFill>
                <a:latin typeface="Geneva"/>
                <a:cs typeface="Geneva"/>
              </a:endParaRPr>
            </a:p>
          </p:txBody>
        </p:sp>
        <p:pic>
          <p:nvPicPr>
            <p:cNvPr id="7" name="Image 6" descr="Roche_potenti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038" y="721838"/>
              <a:ext cx="6867467" cy="5799432"/>
            </a:xfrm>
            <a:prstGeom prst="rect">
              <a:avLst/>
            </a:prstGeom>
            <a:ln>
              <a:noFill/>
            </a:ln>
            <a:effectLst>
              <a:outerShdw blurRad="190500" algn="tl" rotWithShape="0">
                <a:srgbClr val="000000">
                  <a:alpha val="70000"/>
                </a:srgbClr>
              </a:outerShdw>
            </a:effectLst>
          </p:spPr>
        </p:pic>
      </p:grpSp>
      <p:grpSp>
        <p:nvGrpSpPr>
          <p:cNvPr id="4" name="Grouper 3"/>
          <p:cNvGrpSpPr/>
          <p:nvPr/>
        </p:nvGrpSpPr>
        <p:grpSpPr>
          <a:xfrm>
            <a:off x="1978402" y="775896"/>
            <a:ext cx="2665601" cy="988926"/>
            <a:chOff x="18090" y="2854516"/>
            <a:chExt cx="2665601" cy="988926"/>
          </a:xfrm>
        </p:grpSpPr>
        <p:sp>
          <p:nvSpPr>
            <p:cNvPr id="15" name="Rectangle 14"/>
            <p:cNvSpPr/>
            <p:nvPr/>
          </p:nvSpPr>
          <p:spPr>
            <a:xfrm>
              <a:off x="18090" y="3012445"/>
              <a:ext cx="2665601" cy="830997"/>
            </a:xfrm>
            <a:prstGeom prst="rect">
              <a:avLst/>
            </a:prstGeom>
          </p:spPr>
          <p:txBody>
            <a:bodyPr wrap="square">
              <a:spAutoFit/>
            </a:bodyPr>
            <a:lstStyle/>
            <a:p>
              <a:pPr lvl="0">
                <a:buSzPct val="100000"/>
              </a:pPr>
              <a:endParaRPr lang="en-US" sz="1600">
                <a:solidFill>
                  <a:srgbClr val="000000"/>
                </a:solidFill>
                <a:latin typeface="Geneva"/>
                <a:cs typeface="Geneva"/>
              </a:endParaRPr>
            </a:p>
            <a:p>
              <a:pPr marL="171450" lvl="0" indent="-171450">
                <a:buSzPct val="100000"/>
                <a:buBlip>
                  <a:blip r:embed="rId5"/>
                </a:buBlip>
              </a:pPr>
              <a:r>
                <a:rPr lang="en-US" sz="1600" smtClean="0">
                  <a:solidFill>
                    <a:srgbClr val="000000"/>
                  </a:solidFill>
                  <a:latin typeface="Geneva"/>
                  <a:cs typeface="Geneva"/>
                </a:rPr>
                <a:t> Applet Mathematica</a:t>
              </a:r>
            </a:p>
            <a:p>
              <a:pPr marL="171450" lvl="0" indent="-171450">
                <a:buSzPct val="100000"/>
                <a:buBlip>
                  <a:blip r:embed="rId5"/>
                </a:buBlip>
              </a:pPr>
              <a:r>
                <a:rPr lang="en-US" sz="1600">
                  <a:solidFill>
                    <a:srgbClr val="000000"/>
                  </a:solidFill>
                  <a:latin typeface="Geneva"/>
                  <a:cs typeface="Geneva"/>
                </a:rPr>
                <a:t> Maquettes 3D</a:t>
              </a:r>
            </a:p>
          </p:txBody>
        </p:sp>
        <p:sp>
          <p:nvSpPr>
            <p:cNvPr id="11" name="Rounded Rectangle 39"/>
            <p:cNvSpPr/>
            <p:nvPr/>
          </p:nvSpPr>
          <p:spPr>
            <a:xfrm>
              <a:off x="103659" y="2854516"/>
              <a:ext cx="21126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Problème de Roche</a:t>
              </a:r>
            </a:p>
          </p:txBody>
        </p:sp>
      </p:grpSp>
      <p:sp>
        <p:nvSpPr>
          <p:cNvPr id="17" name="Rectangle 16"/>
          <p:cNvSpPr/>
          <p:nvPr/>
        </p:nvSpPr>
        <p:spPr>
          <a:xfrm>
            <a:off x="7260541" y="710496"/>
            <a:ext cx="2875110" cy="307777"/>
          </a:xfrm>
          <a:prstGeom prst="rect">
            <a:avLst/>
          </a:prstGeom>
        </p:spPr>
        <p:txBody>
          <a:bodyPr wrap="square">
            <a:spAutoFit/>
          </a:bodyPr>
          <a:lstStyle/>
          <a:p>
            <a:pPr lvl="0">
              <a:buSzPct val="100000"/>
            </a:pPr>
            <a:r>
              <a:rPr lang="en-US" sz="1400" i="1">
                <a:latin typeface="Geneva"/>
                <a:cs typeface="Geneva"/>
              </a:rPr>
              <a:t>El Mellah 2015</a:t>
            </a:r>
          </a:p>
        </p:txBody>
      </p:sp>
      <p:grpSp>
        <p:nvGrpSpPr>
          <p:cNvPr id="5" name="Grouper 4"/>
          <p:cNvGrpSpPr/>
          <p:nvPr/>
        </p:nvGrpSpPr>
        <p:grpSpPr>
          <a:xfrm>
            <a:off x="44298" y="659441"/>
            <a:ext cx="6904047" cy="1318001"/>
            <a:chOff x="0" y="1102481"/>
            <a:chExt cx="6904047" cy="1318001"/>
          </a:xfrm>
        </p:grpSpPr>
        <p:sp>
          <p:nvSpPr>
            <p:cNvPr id="14" name="Rectangle 13"/>
            <p:cNvSpPr/>
            <p:nvPr/>
          </p:nvSpPr>
          <p:spPr>
            <a:xfrm>
              <a:off x="205955" y="1418669"/>
              <a:ext cx="2665601" cy="1001813"/>
            </a:xfrm>
            <a:prstGeom prst="rect">
              <a:avLst/>
            </a:prstGeom>
          </p:spPr>
          <p:txBody>
            <a:bodyPr wrap="square">
              <a:spAutoFit/>
            </a:bodyPr>
            <a:lstStyle/>
            <a:p>
              <a:pPr marL="171450" lvl="0" indent="-171450">
                <a:lnSpc>
                  <a:spcPct val="110000"/>
                </a:lnSpc>
                <a:buSzPct val="100000"/>
                <a:buBlip>
                  <a:blip r:embed="rId5"/>
                </a:buBlip>
              </a:pPr>
              <a:r>
                <a:rPr lang="en-US" smtClean="0">
                  <a:solidFill>
                    <a:srgbClr val="000000"/>
                  </a:solidFill>
                  <a:latin typeface="Geneva"/>
                  <a:cs typeface="Geneva"/>
                </a:rPr>
                <a:t> </a:t>
              </a:r>
              <a:r>
                <a:rPr lang="en-US" b="1" smtClean="0">
                  <a:solidFill>
                    <a:srgbClr val="000000"/>
                  </a:solidFill>
                  <a:latin typeface="Geneva"/>
                  <a:cs typeface="Geneva"/>
                </a:rPr>
                <a:t>inductive</a:t>
              </a:r>
            </a:p>
            <a:p>
              <a:pPr marL="171450" lvl="0" indent="-171450">
                <a:lnSpc>
                  <a:spcPct val="110000"/>
                </a:lnSpc>
                <a:buSzPct val="100000"/>
                <a:buBlip>
                  <a:blip r:embed="rId5"/>
                </a:buBlip>
              </a:pPr>
              <a:r>
                <a:rPr lang="en-US" b="1">
                  <a:solidFill>
                    <a:srgbClr val="000000"/>
                  </a:solidFill>
                  <a:latin typeface="Geneva"/>
                  <a:cs typeface="Geneva"/>
                </a:rPr>
                <a:t> immersive</a:t>
              </a:r>
            </a:p>
            <a:p>
              <a:pPr marL="171450" lvl="0" indent="-171450">
                <a:lnSpc>
                  <a:spcPct val="110000"/>
                </a:lnSpc>
                <a:buSzPct val="100000"/>
                <a:buBlip>
                  <a:blip r:embed="rId5"/>
                </a:buBlip>
              </a:pPr>
              <a:r>
                <a:rPr lang="en-US" b="1" smtClean="0">
                  <a:solidFill>
                    <a:srgbClr val="000000"/>
                  </a:solidFill>
                  <a:latin typeface="Geneva"/>
                  <a:cs typeface="Geneva"/>
                </a:rPr>
                <a:t> interactive</a:t>
              </a:r>
            </a:p>
          </p:txBody>
        </p:sp>
        <p:sp>
          <p:nvSpPr>
            <p:cNvPr id="18" name="Rectangle 17"/>
            <p:cNvSpPr/>
            <p:nvPr/>
          </p:nvSpPr>
          <p:spPr>
            <a:xfrm>
              <a:off x="0" y="1102481"/>
              <a:ext cx="6904047" cy="415498"/>
            </a:xfrm>
            <a:prstGeom prst="rect">
              <a:avLst/>
            </a:prstGeom>
          </p:spPr>
          <p:txBody>
            <a:bodyPr wrap="square">
              <a:spAutoFit/>
            </a:bodyPr>
            <a:lstStyle/>
            <a:p>
              <a:pPr>
                <a:lnSpc>
                  <a:spcPct val="120000"/>
                </a:lnSpc>
                <a:buSzPct val="100000"/>
              </a:pPr>
              <a:r>
                <a:rPr lang="en-US">
                  <a:solidFill>
                    <a:srgbClr val="000000"/>
                  </a:solidFill>
                  <a:latin typeface="Geneva"/>
                  <a:cs typeface="Geneva"/>
                </a:rPr>
                <a:t>Assimilation </a:t>
              </a:r>
            </a:p>
          </p:txBody>
        </p:sp>
      </p:grpSp>
      <p:grpSp>
        <p:nvGrpSpPr>
          <p:cNvPr id="13" name="Grouper 12"/>
          <p:cNvGrpSpPr/>
          <p:nvPr/>
        </p:nvGrpSpPr>
        <p:grpSpPr>
          <a:xfrm>
            <a:off x="11212" y="3082561"/>
            <a:ext cx="2875110" cy="3436516"/>
            <a:chOff x="11212" y="3082561"/>
            <a:chExt cx="2875110" cy="3436516"/>
          </a:xfrm>
        </p:grpSpPr>
        <p:pic>
          <p:nvPicPr>
            <p:cNvPr id="12" name="Image 11" descr="moi_fete_science_Oc_15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5" y="3346109"/>
              <a:ext cx="1878731" cy="3172968"/>
            </a:xfrm>
            <a:prstGeom prst="rect">
              <a:avLst/>
            </a:prstGeom>
            <a:ln>
              <a:noFill/>
            </a:ln>
            <a:effectLst>
              <a:outerShdw blurRad="190500" algn="tl" rotWithShape="0">
                <a:srgbClr val="000000">
                  <a:alpha val="70000"/>
                </a:srgbClr>
              </a:outerShdw>
            </a:effectLst>
          </p:spPr>
        </p:pic>
        <p:sp>
          <p:nvSpPr>
            <p:cNvPr id="20" name="Rectangle 19"/>
            <p:cNvSpPr/>
            <p:nvPr/>
          </p:nvSpPr>
          <p:spPr>
            <a:xfrm>
              <a:off x="11212" y="3082561"/>
              <a:ext cx="2875110" cy="261610"/>
            </a:xfrm>
            <a:prstGeom prst="rect">
              <a:avLst/>
            </a:prstGeom>
          </p:spPr>
          <p:txBody>
            <a:bodyPr wrap="square">
              <a:spAutoFit/>
            </a:bodyPr>
            <a:lstStyle/>
            <a:p>
              <a:pPr lvl="0">
                <a:buSzPct val="100000"/>
              </a:pPr>
              <a:r>
                <a:rPr lang="en-US" sz="1100" i="1">
                  <a:latin typeface="Geneva"/>
                  <a:cs typeface="Geneva"/>
                </a:rPr>
                <a:t>Fête de la Science 2015</a:t>
              </a:r>
            </a:p>
          </p:txBody>
        </p:sp>
      </p:grpSp>
      <p:sp>
        <p:nvSpPr>
          <p:cNvPr id="21" name="Rectangle 20"/>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14 / 16</a:t>
            </a:r>
          </a:p>
        </p:txBody>
      </p:sp>
    </p:spTree>
    <p:extLst>
      <p:ext uri="{BB962C8B-B14F-4D97-AF65-F5344CB8AC3E}">
        <p14:creationId xmlns:p14="http://schemas.microsoft.com/office/powerpoint/2010/main" val="188089397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5868387" y="3164862"/>
            <a:ext cx="3651103" cy="675057"/>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000000"/>
                </a:solidFill>
                <a:latin typeface="Geneva"/>
                <a:cs typeface="Geneva"/>
              </a:rPr>
              <a:t> TP numériques</a:t>
            </a:r>
          </a:p>
        </p:txBody>
      </p:sp>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Insertion dans l’équipe pédagogique</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Projet de recherche	-	</a:t>
            </a:r>
            <a:r>
              <a:rPr lang="en-US" sz="1200" b="1" dirty="0" smtClean="0">
                <a:latin typeface="Geneva"/>
                <a:cs typeface="Geneva"/>
              </a:rPr>
              <a:t>Enseignement				</a:t>
            </a:r>
            <a:endParaRPr lang="en-US" sz="1200" b="1" dirty="0">
              <a:latin typeface="Geneva"/>
              <a:cs typeface="Geneva"/>
            </a:endParaRPr>
          </a:p>
        </p:txBody>
      </p:sp>
      <p:sp>
        <p:nvSpPr>
          <p:cNvPr id="16" name="Rectangle 15"/>
          <p:cNvSpPr/>
          <p:nvPr/>
        </p:nvSpPr>
        <p:spPr>
          <a:xfrm>
            <a:off x="2564619" y="725566"/>
            <a:ext cx="6904047" cy="1413720"/>
          </a:xfrm>
          <a:prstGeom prst="rect">
            <a:avLst/>
          </a:prstGeom>
        </p:spPr>
        <p:txBody>
          <a:bodyPr wrap="square">
            <a:spAutoFit/>
          </a:bodyPr>
          <a:lstStyle/>
          <a:p>
            <a:pPr>
              <a:lnSpc>
                <a:spcPct val="120000"/>
              </a:lnSpc>
              <a:buSzPct val="100000"/>
            </a:pPr>
            <a:r>
              <a:rPr lang="en-US" sz="1600">
                <a:solidFill>
                  <a:srgbClr val="000000"/>
                </a:solidFill>
                <a:latin typeface="Geneva"/>
                <a:cs typeface="Geneva"/>
              </a:rPr>
              <a:t>Nouvelles maquettes L1 &amp; Master (2019) puis L2/L3 (2020)</a:t>
            </a:r>
          </a:p>
          <a:p>
            <a:pPr>
              <a:lnSpc>
                <a:spcPct val="120000"/>
              </a:lnSpc>
              <a:buSzPct val="100000"/>
            </a:pPr>
            <a:endParaRPr lang="en-US" sz="800">
              <a:solidFill>
                <a:srgbClr val="000000"/>
              </a:solidFill>
              <a:latin typeface="Geneva"/>
              <a:cs typeface="Geneva"/>
            </a:endParaRPr>
          </a:p>
          <a:p>
            <a:pPr>
              <a:lnSpc>
                <a:spcPct val="120000"/>
              </a:lnSpc>
              <a:buSzPct val="100000"/>
            </a:pPr>
            <a:r>
              <a:rPr lang="en-US" sz="1600">
                <a:solidFill>
                  <a:srgbClr val="000000"/>
                </a:solidFill>
                <a:latin typeface="Geneva"/>
                <a:cs typeface="Geneva"/>
              </a:rPr>
              <a:t>Diversification des profils des étudiants : </a:t>
            </a:r>
            <a:r>
              <a:rPr lang="en-US" sz="1600" b="1" dirty="0">
                <a:solidFill>
                  <a:srgbClr val="000000"/>
                </a:solidFill>
                <a:latin typeface="Geneva"/>
                <a:cs typeface="Geneva"/>
              </a:rPr>
              <a:t>majeur / mineur</a:t>
            </a:r>
            <a:endParaRPr lang="en-US" sz="1600" b="1">
              <a:solidFill>
                <a:srgbClr val="000000"/>
              </a:solidFill>
              <a:latin typeface="Geneva"/>
              <a:cs typeface="Geneva"/>
            </a:endParaRPr>
          </a:p>
          <a:p>
            <a:pPr marL="628650" lvl="1" indent="-171450">
              <a:lnSpc>
                <a:spcPct val="120000"/>
              </a:lnSpc>
              <a:buSzPct val="100000"/>
              <a:buBlip>
                <a:blip r:embed="rId3"/>
              </a:buBlip>
            </a:pPr>
            <a:r>
              <a:rPr lang="en-US" sz="1600" dirty="0">
                <a:solidFill>
                  <a:srgbClr val="000000"/>
                </a:solidFill>
                <a:latin typeface="Geneva"/>
                <a:cs typeface="Geneva"/>
              </a:rPr>
              <a:t> Parcours Mathématiques Informatique Physique Ingénierie </a:t>
            </a:r>
          </a:p>
          <a:p>
            <a:pPr marL="628650" lvl="1" indent="-171450">
              <a:lnSpc>
                <a:spcPct val="120000"/>
              </a:lnSpc>
              <a:buSzPct val="100000"/>
              <a:buBlip>
                <a:blip r:embed="rId3"/>
              </a:buBlip>
            </a:pPr>
            <a:r>
              <a:rPr lang="en-US" sz="1600" dirty="0">
                <a:solidFill>
                  <a:srgbClr val="000000"/>
                </a:solidFill>
                <a:latin typeface="Geneva"/>
                <a:cs typeface="Geneva"/>
              </a:rPr>
              <a:t> Parcours Physique Chimie Géosciences Ingénierie</a:t>
            </a:r>
          </a:p>
        </p:txBody>
      </p:sp>
      <p:pic>
        <p:nvPicPr>
          <p:cNvPr id="5" name="Image 4" descr="logo_Sorbonne_Univers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78" y="747813"/>
            <a:ext cx="2391448" cy="973394"/>
          </a:xfrm>
          <a:prstGeom prst="rect">
            <a:avLst/>
          </a:prstGeom>
        </p:spPr>
      </p:pic>
      <p:grpSp>
        <p:nvGrpSpPr>
          <p:cNvPr id="30" name="Grouper 29"/>
          <p:cNvGrpSpPr/>
          <p:nvPr/>
        </p:nvGrpSpPr>
        <p:grpSpPr>
          <a:xfrm>
            <a:off x="-389645" y="2466561"/>
            <a:ext cx="9744384" cy="4132170"/>
            <a:chOff x="-389645" y="2164545"/>
            <a:chExt cx="9744384" cy="4132170"/>
          </a:xfrm>
        </p:grpSpPr>
        <p:sp>
          <p:nvSpPr>
            <p:cNvPr id="26" name="Rectangle 25"/>
            <p:cNvSpPr/>
            <p:nvPr/>
          </p:nvSpPr>
          <p:spPr>
            <a:xfrm>
              <a:off x="5761167" y="3364848"/>
              <a:ext cx="3593572" cy="970522"/>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lvl="1">
                <a:lnSpc>
                  <a:spcPct val="120000"/>
                </a:lnSpc>
                <a:buSzPct val="100000"/>
              </a:pPr>
              <a:r>
                <a:rPr lang="en-US" sz="1600" b="1" dirty="0">
                  <a:solidFill>
                    <a:srgbClr val="000000"/>
                  </a:solidFill>
                  <a:latin typeface="Geneva"/>
                  <a:cs typeface="Geneva"/>
                </a:rPr>
                <a:t>M1 Méthodes numériques </a:t>
              </a:r>
            </a:p>
            <a:p>
              <a:pPr lvl="1">
                <a:lnSpc>
                  <a:spcPct val="120000"/>
                </a:lnSpc>
                <a:buSzPct val="100000"/>
              </a:pPr>
              <a:r>
                <a:rPr lang="en-US" sz="1600" b="1" dirty="0">
                  <a:solidFill>
                    <a:srgbClr val="000000"/>
                  </a:solidFill>
                  <a:latin typeface="Geneva"/>
                  <a:cs typeface="Geneva"/>
                </a:rPr>
                <a:t>   </a:t>
              </a:r>
              <a:r>
                <a:rPr lang="en-US" sz="800" b="1" dirty="0">
                  <a:solidFill>
                    <a:srgbClr val="000000"/>
                  </a:solidFill>
                  <a:latin typeface="Geneva"/>
                  <a:cs typeface="Geneva"/>
                </a:rPr>
                <a:t>      </a:t>
              </a:r>
              <a:r>
                <a:rPr lang="en-US" sz="1600" b="1" dirty="0">
                  <a:solidFill>
                    <a:srgbClr val="000000"/>
                  </a:solidFill>
                  <a:latin typeface="Geneva"/>
                  <a:cs typeface="Geneva"/>
                </a:rPr>
                <a:t>et informatiques</a:t>
              </a:r>
            </a:p>
          </p:txBody>
        </p:sp>
        <p:sp>
          <p:nvSpPr>
            <p:cNvPr id="25" name="Rectangle 24"/>
            <p:cNvSpPr/>
            <p:nvPr/>
          </p:nvSpPr>
          <p:spPr>
            <a:xfrm>
              <a:off x="2721869" y="4307011"/>
              <a:ext cx="3376114" cy="1077218"/>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lvl="0">
                <a:buSzPct val="100000"/>
              </a:pPr>
              <a:r>
                <a:rPr lang="en-US" sz="1600" dirty="0">
                  <a:solidFill>
                    <a:srgbClr val="000000"/>
                  </a:solidFill>
                  <a:latin typeface="Geneva"/>
                  <a:cs typeface="Geneva"/>
                </a:rPr>
                <a:t> </a:t>
              </a:r>
            </a:p>
            <a:p>
              <a:pPr marL="628650" lvl="1" indent="-171450">
                <a:buSzPct val="100000"/>
                <a:buBlip>
                  <a:blip r:embed="rId3"/>
                </a:buBlip>
              </a:pPr>
              <a:r>
                <a:rPr lang="en-US" sz="1600" dirty="0">
                  <a:solidFill>
                    <a:srgbClr val="000000"/>
                  </a:solidFill>
                  <a:latin typeface="Geneva"/>
                  <a:cs typeface="Geneva"/>
                </a:rPr>
                <a:t> CAPES</a:t>
              </a:r>
            </a:p>
            <a:p>
              <a:pPr lvl="1">
                <a:buSzPct val="100000"/>
              </a:pPr>
              <a:endParaRPr lang="en-US" sz="1600" dirty="0" smtClean="0">
                <a:solidFill>
                  <a:srgbClr val="000000"/>
                </a:solidFill>
                <a:latin typeface="Geneva"/>
                <a:cs typeface="Geneva"/>
              </a:endParaRPr>
            </a:p>
          </p:txBody>
        </p:sp>
        <p:sp>
          <p:nvSpPr>
            <p:cNvPr id="23" name="Rectangle 22"/>
            <p:cNvSpPr/>
            <p:nvPr/>
          </p:nvSpPr>
          <p:spPr>
            <a:xfrm>
              <a:off x="2713627" y="2619293"/>
              <a:ext cx="3376114" cy="1856919"/>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lvl="0">
                <a:lnSpc>
                  <a:spcPct val="120000"/>
                </a:lnSpc>
                <a:buSzPct val="100000"/>
              </a:pPr>
              <a:r>
                <a:rPr lang="en-US" sz="1600" dirty="0">
                  <a:solidFill>
                    <a:srgbClr val="000000"/>
                  </a:solidFill>
                  <a:latin typeface="Geneva"/>
                  <a:cs typeface="Geneva"/>
                </a:rPr>
                <a:t> </a:t>
              </a:r>
            </a:p>
            <a:p>
              <a:pPr marL="628650" lvl="1" indent="-171450">
                <a:lnSpc>
                  <a:spcPct val="120000"/>
                </a:lnSpc>
                <a:buSzPct val="100000"/>
                <a:buBlip>
                  <a:blip r:embed="rId3"/>
                </a:buBlip>
              </a:pPr>
              <a:r>
                <a:rPr lang="en-US" sz="1600" dirty="0">
                  <a:solidFill>
                    <a:srgbClr val="000000"/>
                  </a:solidFill>
                  <a:latin typeface="Geneva"/>
                  <a:cs typeface="Geneva"/>
                </a:rPr>
                <a:t> Centre de Montrouge</a:t>
              </a:r>
            </a:p>
            <a:p>
              <a:pPr marL="628650" lvl="1" indent="-171450">
                <a:lnSpc>
                  <a:spcPct val="120000"/>
                </a:lnSpc>
                <a:buSzPct val="100000"/>
                <a:buBlip>
                  <a:blip r:embed="rId3"/>
                </a:buBlip>
              </a:pPr>
              <a:r>
                <a:rPr lang="en-US" sz="1600" dirty="0" smtClean="0">
                  <a:solidFill>
                    <a:srgbClr val="000000"/>
                  </a:solidFill>
                  <a:latin typeface="Geneva"/>
                  <a:cs typeface="Geneva"/>
                </a:rPr>
                <a:t> Leçons</a:t>
              </a:r>
            </a:p>
            <a:p>
              <a:pPr marL="628650" lvl="1" indent="-171450">
                <a:lnSpc>
                  <a:spcPct val="120000"/>
                </a:lnSpc>
                <a:buSzPct val="100000"/>
                <a:buBlip>
                  <a:blip r:embed="rId3"/>
                </a:buBlip>
              </a:pPr>
              <a:r>
                <a:rPr lang="en-US" sz="1600" dirty="0">
                  <a:solidFill>
                    <a:srgbClr val="000000"/>
                  </a:solidFill>
                  <a:latin typeface="Geneva"/>
                  <a:cs typeface="Geneva"/>
                </a:rPr>
                <a:t> Montages expérimentaux</a:t>
              </a:r>
            </a:p>
            <a:p>
              <a:pPr lvl="1">
                <a:lnSpc>
                  <a:spcPct val="120000"/>
                </a:lnSpc>
                <a:buSzPct val="100000"/>
              </a:pPr>
              <a:endParaRPr lang="en-US" sz="1600" dirty="0" smtClean="0">
                <a:solidFill>
                  <a:srgbClr val="000000"/>
                </a:solidFill>
                <a:latin typeface="Geneva"/>
                <a:cs typeface="Geneva"/>
              </a:endParaRPr>
            </a:p>
          </p:txBody>
        </p:sp>
        <p:cxnSp>
          <p:nvCxnSpPr>
            <p:cNvPr id="17" name="Connecteur droit 16"/>
            <p:cNvCxnSpPr/>
            <p:nvPr/>
          </p:nvCxnSpPr>
          <p:spPr>
            <a:xfrm>
              <a:off x="6161945" y="2164546"/>
              <a:ext cx="0" cy="386089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8" name="Rounded Rectangle 39"/>
            <p:cNvSpPr/>
            <p:nvPr/>
          </p:nvSpPr>
          <p:spPr>
            <a:xfrm>
              <a:off x="520936" y="2247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Licence</a:t>
              </a:r>
            </a:p>
          </p:txBody>
        </p:sp>
        <p:sp>
          <p:nvSpPr>
            <p:cNvPr id="9" name="Rounded Rectangle 39"/>
            <p:cNvSpPr/>
            <p:nvPr/>
          </p:nvSpPr>
          <p:spPr>
            <a:xfrm>
              <a:off x="3616006" y="2247199"/>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CAPES/Agrégation</a:t>
              </a:r>
            </a:p>
          </p:txBody>
        </p:sp>
        <p:sp>
          <p:nvSpPr>
            <p:cNvPr id="10" name="Rounded Rectangle 39"/>
            <p:cNvSpPr/>
            <p:nvPr/>
          </p:nvSpPr>
          <p:spPr>
            <a:xfrm>
              <a:off x="6680397" y="2247888"/>
              <a:ext cx="200039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Master</a:t>
              </a:r>
            </a:p>
          </p:txBody>
        </p:sp>
        <p:sp>
          <p:nvSpPr>
            <p:cNvPr id="11" name="Rectangle 10"/>
            <p:cNvSpPr/>
            <p:nvPr/>
          </p:nvSpPr>
          <p:spPr>
            <a:xfrm>
              <a:off x="3080801" y="2914053"/>
              <a:ext cx="3095575" cy="338554"/>
            </a:xfrm>
            <a:prstGeom prst="rect">
              <a:avLst/>
            </a:prstGeom>
          </p:spPr>
          <p:txBody>
            <a:bodyPr wrap="square">
              <a:spAutoFit/>
            </a:bodyPr>
            <a:lstStyle/>
            <a:p>
              <a:pPr lvl="0">
                <a:buSzPct val="100000"/>
              </a:pPr>
              <a:r>
                <a:rPr lang="en-US" sz="1600" b="1" dirty="0">
                  <a:solidFill>
                    <a:srgbClr val="000000"/>
                  </a:solidFill>
                  <a:latin typeface="Geneva"/>
                  <a:cs typeface="Geneva"/>
                </a:rPr>
                <a:t>Agrégation</a:t>
              </a:r>
            </a:p>
          </p:txBody>
        </p:sp>
        <p:sp>
          <p:nvSpPr>
            <p:cNvPr id="12" name="Rectangle 11"/>
            <p:cNvSpPr/>
            <p:nvPr/>
          </p:nvSpPr>
          <p:spPr>
            <a:xfrm>
              <a:off x="5783351" y="4439796"/>
              <a:ext cx="2996016" cy="1856919"/>
            </a:xfrm>
            <a:prstGeom prst="rect">
              <a:avLst/>
            </a:prstGeom>
          </p:spPr>
          <p:txBody>
            <a:bodyPr wrap="square">
              <a:spAutoFit/>
            </a:bodyPr>
            <a:lstStyle/>
            <a:p>
              <a:pPr lvl="0">
                <a:lnSpc>
                  <a:spcPct val="120000"/>
                </a:lnSpc>
                <a:buSzPct val="100000"/>
              </a:pPr>
              <a:r>
                <a:rPr lang="en-US" sz="1600" dirty="0">
                  <a:solidFill>
                    <a:srgbClr val="000000"/>
                  </a:solidFill>
                  <a:latin typeface="Geneva"/>
                  <a:cs typeface="Geneva"/>
                </a:rPr>
                <a:t> </a:t>
              </a:r>
            </a:p>
            <a:p>
              <a:pPr marL="628650" lvl="1" indent="-171450">
                <a:lnSpc>
                  <a:spcPct val="120000"/>
                </a:lnSpc>
                <a:buSzPct val="100000"/>
                <a:buBlip>
                  <a:blip r:embed="rId3"/>
                </a:buBlip>
              </a:pPr>
              <a:r>
                <a:rPr lang="en-US" sz="1600" dirty="0">
                  <a:solidFill>
                    <a:srgbClr val="000000"/>
                  </a:solidFill>
                  <a:latin typeface="Geneva"/>
                  <a:cs typeface="Geneva"/>
                </a:rPr>
                <a:t> Systèmes d’EDP</a:t>
              </a:r>
            </a:p>
            <a:p>
              <a:pPr marL="628650" lvl="1" indent="-171450">
                <a:lnSpc>
                  <a:spcPct val="120000"/>
                </a:lnSpc>
                <a:buSzPct val="100000"/>
                <a:buBlip>
                  <a:blip r:embed="rId3"/>
                </a:buBlip>
              </a:pPr>
              <a:r>
                <a:rPr lang="en-US" sz="1600" dirty="0">
                  <a:solidFill>
                    <a:srgbClr val="000000"/>
                  </a:solidFill>
                  <a:latin typeface="Geneva"/>
                  <a:cs typeface="Geneva"/>
                </a:rPr>
                <a:t> Différences finies</a:t>
              </a:r>
            </a:p>
            <a:p>
              <a:pPr marL="628650" lvl="1" indent="-171450">
                <a:lnSpc>
                  <a:spcPct val="120000"/>
                </a:lnSpc>
                <a:buSzPct val="100000"/>
                <a:buBlip>
                  <a:blip r:embed="rId3"/>
                </a:buBlip>
              </a:pPr>
              <a:r>
                <a:rPr lang="en-US" sz="1600" dirty="0">
                  <a:solidFill>
                    <a:srgbClr val="000000"/>
                  </a:solidFill>
                  <a:latin typeface="Geneva"/>
                  <a:cs typeface="Geneva"/>
                </a:rPr>
                <a:t> Volumes finis</a:t>
              </a:r>
            </a:p>
            <a:p>
              <a:pPr marL="628650" lvl="1" indent="-171450">
                <a:lnSpc>
                  <a:spcPct val="120000"/>
                </a:lnSpc>
                <a:buSzPct val="100000"/>
                <a:buBlip>
                  <a:blip r:embed="rId3"/>
                </a:buBlip>
              </a:pPr>
              <a:r>
                <a:rPr lang="en-US" sz="1600" dirty="0">
                  <a:solidFill>
                    <a:srgbClr val="000000"/>
                  </a:solidFill>
                  <a:latin typeface="Geneva"/>
                  <a:cs typeface="Geneva"/>
                </a:rPr>
                <a:t> Monte-Carlo</a:t>
              </a:r>
            </a:p>
            <a:p>
              <a:pPr lvl="0">
                <a:lnSpc>
                  <a:spcPct val="120000"/>
                </a:lnSpc>
                <a:buSzPct val="100000"/>
              </a:pPr>
              <a:endParaRPr lang="en-US" sz="1600" dirty="0">
                <a:solidFill>
                  <a:srgbClr val="000000"/>
                </a:solidFill>
                <a:latin typeface="Geneva"/>
                <a:cs typeface="Geneva"/>
              </a:endParaRPr>
            </a:p>
          </p:txBody>
        </p:sp>
        <p:cxnSp>
          <p:nvCxnSpPr>
            <p:cNvPr id="13" name="Connecteur droit 12"/>
            <p:cNvCxnSpPr/>
            <p:nvPr/>
          </p:nvCxnSpPr>
          <p:spPr>
            <a:xfrm>
              <a:off x="3037508" y="2164545"/>
              <a:ext cx="0" cy="38609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7" name="Grouper 6"/>
            <p:cNvGrpSpPr/>
            <p:nvPr/>
          </p:nvGrpSpPr>
          <p:grpSpPr>
            <a:xfrm>
              <a:off x="-389642" y="2872233"/>
              <a:ext cx="3651103" cy="2152384"/>
              <a:chOff x="-432935" y="2777023"/>
              <a:chExt cx="3651103" cy="2152384"/>
            </a:xfrm>
          </p:grpSpPr>
          <p:sp>
            <p:nvSpPr>
              <p:cNvPr id="15" name="Rectangle 14"/>
              <p:cNvSpPr/>
              <p:nvPr/>
            </p:nvSpPr>
            <p:spPr>
              <a:xfrm>
                <a:off x="-432935" y="2777023"/>
                <a:ext cx="3651103" cy="2152384"/>
              </a:xfrm>
              <a:prstGeom prst="rect">
                <a:avLst/>
              </a:prstGeom>
            </p:spPr>
            <p:txBody>
              <a:bodyPr wrap="square">
                <a:spAutoFit/>
              </a:bodyPr>
              <a:lstStyle/>
              <a:p>
                <a:pPr lvl="0">
                  <a:lnSpc>
                    <a:spcPct val="120000"/>
                  </a:lnSpc>
                  <a:buSzPct val="100000"/>
                </a:pPr>
                <a:endParaRPr lang="en-US" sz="1600" dirty="0">
                  <a:solidFill>
                    <a:srgbClr val="000000"/>
                  </a:solidFill>
                  <a:latin typeface="Geneva"/>
                  <a:cs typeface="Geneva"/>
                </a:endParaRPr>
              </a:p>
              <a:p>
                <a:pPr marL="628650" lvl="1" indent="-171450">
                  <a:lnSpc>
                    <a:spcPct val="120000"/>
                  </a:lnSpc>
                  <a:buSzPct val="100000"/>
                  <a:buBlip>
                    <a:blip r:embed="rId3"/>
                  </a:buBlip>
                </a:pPr>
                <a:r>
                  <a:rPr lang="en-US" sz="1600" b="1" dirty="0">
                    <a:solidFill>
                      <a:srgbClr val="000000"/>
                    </a:solidFill>
                    <a:latin typeface="Geneva"/>
                    <a:cs typeface="Geneva"/>
                  </a:rPr>
                  <a:t> TD</a:t>
                </a:r>
              </a:p>
              <a:p>
                <a:pPr marL="628650" lvl="1" indent="-171450">
                  <a:lnSpc>
                    <a:spcPct val="120000"/>
                  </a:lnSpc>
                  <a:buSzPct val="100000"/>
                  <a:buBlip>
                    <a:blip r:embed="rId3"/>
                  </a:buBlip>
                </a:pPr>
                <a:r>
                  <a:rPr lang="en-US" sz="1600" dirty="0">
                    <a:solidFill>
                      <a:srgbClr val="000000"/>
                    </a:solidFill>
                    <a:latin typeface="Geneva"/>
                    <a:cs typeface="Geneva"/>
                  </a:rPr>
                  <a:t> TP</a:t>
                </a:r>
              </a:p>
              <a:p>
                <a:pPr marL="628650" lvl="1" indent="-171450">
                  <a:lnSpc>
                    <a:spcPct val="120000"/>
                  </a:lnSpc>
                  <a:buSzPct val="100000"/>
                  <a:buBlip>
                    <a:blip r:embed="rId3"/>
                  </a:buBlip>
                </a:pPr>
                <a:r>
                  <a:rPr lang="en-US" sz="1600" dirty="0" smtClean="0">
                    <a:solidFill>
                      <a:srgbClr val="000000"/>
                    </a:solidFill>
                    <a:latin typeface="Geneva"/>
                    <a:cs typeface="Geneva"/>
                  </a:rPr>
                  <a:t> CM par la suite</a:t>
                </a:r>
              </a:p>
              <a:p>
                <a:pPr marL="628650" lvl="1" indent="-171450">
                  <a:lnSpc>
                    <a:spcPct val="120000"/>
                  </a:lnSpc>
                  <a:buSzPct val="100000"/>
                  <a:buBlip>
                    <a:blip r:embed="rId3"/>
                  </a:buBlip>
                </a:pPr>
                <a:r>
                  <a:rPr lang="en-US" sz="1600" dirty="0">
                    <a:solidFill>
                      <a:srgbClr val="000000"/>
                    </a:solidFill>
                    <a:latin typeface="Geneva"/>
                    <a:cs typeface="Geneva"/>
                  </a:rPr>
                  <a:t> UE Physique Méca</a:t>
                </a:r>
              </a:p>
              <a:p>
                <a:pPr marL="628650" lvl="1" indent="-171450">
                  <a:lnSpc>
                    <a:spcPct val="120000"/>
                  </a:lnSpc>
                  <a:buSzPct val="100000"/>
                  <a:buBlip>
                    <a:blip r:embed="rId3"/>
                  </a:buBlip>
                </a:pPr>
                <a:r>
                  <a:rPr lang="en-US" sz="1600" dirty="0" smtClean="0">
                    <a:solidFill>
                      <a:srgbClr val="000000"/>
                    </a:solidFill>
                    <a:latin typeface="Geneva"/>
                    <a:cs typeface="Geneva"/>
                  </a:rPr>
                  <a:t> L1-L2 </a:t>
                </a:r>
                <a:r>
                  <a:rPr lang="en-US" sz="1600" dirty="0">
                    <a:solidFill>
                      <a:srgbClr val="000000"/>
                    </a:solidFill>
                    <a:latin typeface="Geneva"/>
                    <a:cs typeface="Geneva"/>
                  </a:rPr>
                  <a:t>ARE</a:t>
                </a:r>
              </a:p>
              <a:p>
                <a:pPr marL="628650" lvl="1" indent="-171450">
                  <a:lnSpc>
                    <a:spcPct val="120000"/>
                  </a:lnSpc>
                  <a:buSzPct val="100000"/>
                  <a:buBlip>
                    <a:blip r:embed="rId3"/>
                  </a:buBlip>
                </a:pPr>
                <a:r>
                  <a:rPr lang="en-US" sz="1600" dirty="0">
                    <a:solidFill>
                      <a:srgbClr val="000000"/>
                    </a:solidFill>
                    <a:latin typeface="Geneva"/>
                    <a:cs typeface="Geneva"/>
                  </a:rPr>
                  <a:t> L1 Python</a:t>
                </a:r>
              </a:p>
            </p:txBody>
          </p:sp>
          <p:sp>
            <p:nvSpPr>
              <p:cNvPr id="18" name="Rectangle 17"/>
              <p:cNvSpPr/>
              <p:nvPr/>
            </p:nvSpPr>
            <p:spPr>
              <a:xfrm>
                <a:off x="1" y="2820313"/>
                <a:ext cx="3037508" cy="338554"/>
              </a:xfrm>
              <a:prstGeom prst="rect">
                <a:avLst/>
              </a:prstGeom>
            </p:spPr>
            <p:txBody>
              <a:bodyPr wrap="square">
                <a:spAutoFit/>
              </a:bodyPr>
              <a:lstStyle/>
              <a:p>
                <a:pPr lvl="0">
                  <a:buSzPct val="100000"/>
                </a:pPr>
                <a:r>
                  <a:rPr lang="en-US" sz="1600" dirty="0">
                    <a:solidFill>
                      <a:srgbClr val="000000"/>
                    </a:solidFill>
                    <a:latin typeface="Geneva"/>
                    <a:cs typeface="Geneva"/>
                  </a:rPr>
                  <a:t>UFR de Physique</a:t>
                </a:r>
              </a:p>
            </p:txBody>
          </p:sp>
        </p:grpSp>
        <p:grpSp>
          <p:nvGrpSpPr>
            <p:cNvPr id="20" name="Grouper 19"/>
            <p:cNvGrpSpPr/>
            <p:nvPr/>
          </p:nvGrpSpPr>
          <p:grpSpPr>
            <a:xfrm>
              <a:off x="-389645" y="5297803"/>
              <a:ext cx="3456015" cy="619057"/>
              <a:chOff x="-418507" y="3555062"/>
              <a:chExt cx="3456015" cy="619057"/>
            </a:xfrm>
          </p:grpSpPr>
          <p:sp>
            <p:nvSpPr>
              <p:cNvPr id="21" name="Rectangle 20"/>
              <p:cNvSpPr/>
              <p:nvPr/>
            </p:nvSpPr>
            <p:spPr>
              <a:xfrm>
                <a:off x="-418507" y="3589343"/>
                <a:ext cx="3369427" cy="584776"/>
              </a:xfrm>
              <a:prstGeom prst="rect">
                <a:avLst/>
              </a:prstGeom>
            </p:spPr>
            <p:txBody>
              <a:bodyPr wrap="square">
                <a:spAutoFit/>
              </a:bodyPr>
              <a:lstStyle/>
              <a:p>
                <a:pPr lvl="0">
                  <a:buSzPct val="100000"/>
                </a:pPr>
                <a:endParaRPr lang="en-US" sz="1600" dirty="0">
                  <a:solidFill>
                    <a:srgbClr val="000000"/>
                  </a:solidFill>
                  <a:latin typeface="Geneva"/>
                  <a:cs typeface="Geneva"/>
                </a:endParaRPr>
              </a:p>
              <a:p>
                <a:pPr marL="628650" lvl="1" indent="-171450">
                  <a:buSzPct val="100000"/>
                  <a:buBlip>
                    <a:blip r:embed="rId3"/>
                  </a:buBlip>
                </a:pPr>
                <a:r>
                  <a:rPr lang="en-US" sz="1600" dirty="0">
                    <a:solidFill>
                      <a:srgbClr val="000000"/>
                    </a:solidFill>
                    <a:latin typeface="Geneva"/>
                    <a:cs typeface="Geneva"/>
                  </a:rPr>
                  <a:t> </a:t>
                </a:r>
                <a:r>
                  <a:rPr lang="en-US" sz="1600" b="1" dirty="0">
                    <a:solidFill>
                      <a:srgbClr val="000000"/>
                    </a:solidFill>
                    <a:latin typeface="Geneva"/>
                    <a:cs typeface="Geneva"/>
                  </a:rPr>
                  <a:t>PACES</a:t>
                </a:r>
                <a:endParaRPr lang="en-US" sz="1600" b="1" dirty="0" smtClean="0">
                  <a:solidFill>
                    <a:srgbClr val="000000"/>
                  </a:solidFill>
                  <a:latin typeface="Geneva"/>
                  <a:cs typeface="Geneva"/>
                </a:endParaRPr>
              </a:p>
            </p:txBody>
          </p:sp>
          <p:sp>
            <p:nvSpPr>
              <p:cNvPr id="22" name="Rectangle 21"/>
              <p:cNvSpPr/>
              <p:nvPr/>
            </p:nvSpPr>
            <p:spPr>
              <a:xfrm>
                <a:off x="0" y="3555062"/>
                <a:ext cx="3037508" cy="338554"/>
              </a:xfrm>
              <a:prstGeom prst="rect">
                <a:avLst/>
              </a:prstGeom>
            </p:spPr>
            <p:txBody>
              <a:bodyPr wrap="square">
                <a:spAutoFit/>
              </a:bodyPr>
              <a:lstStyle/>
              <a:p>
                <a:pPr lvl="0">
                  <a:buSzPct val="100000"/>
                </a:pPr>
                <a:r>
                  <a:rPr lang="en-US" sz="1600" dirty="0">
                    <a:solidFill>
                      <a:srgbClr val="000000"/>
                    </a:solidFill>
                    <a:latin typeface="Geneva"/>
                    <a:cs typeface="Geneva"/>
                  </a:rPr>
                  <a:t>Faculté de Médecine</a:t>
                </a:r>
              </a:p>
            </p:txBody>
          </p:sp>
        </p:grpSp>
        <p:sp>
          <p:nvSpPr>
            <p:cNvPr id="24" name="Rectangle 23"/>
            <p:cNvSpPr/>
            <p:nvPr/>
          </p:nvSpPr>
          <p:spPr>
            <a:xfrm>
              <a:off x="3055327" y="4474819"/>
              <a:ext cx="3376114" cy="338554"/>
            </a:xfrm>
            <a:prstGeom prst="rect">
              <a:avLst/>
            </a:prstGeom>
          </p:spPr>
          <p:txBody>
            <a:bodyPr wrap="square">
              <a:spAutoFit/>
            </a:bodyPr>
            <a:lstStyle/>
            <a:p>
              <a:pPr lvl="0">
                <a:buSzPct val="100000"/>
              </a:pPr>
              <a:r>
                <a:rPr lang="en-US" sz="1600" dirty="0">
                  <a:solidFill>
                    <a:srgbClr val="000000"/>
                  </a:solidFill>
                  <a:latin typeface="Geneva"/>
                  <a:cs typeface="Geneva"/>
                </a:rPr>
                <a:t>M2 métiers de l’enseignement </a:t>
              </a:r>
            </a:p>
          </p:txBody>
        </p:sp>
        <p:sp>
          <p:nvSpPr>
            <p:cNvPr id="27" name="Rectangle 26"/>
            <p:cNvSpPr/>
            <p:nvPr/>
          </p:nvSpPr>
          <p:spPr>
            <a:xfrm>
              <a:off x="6209505" y="2915523"/>
              <a:ext cx="2996016" cy="338554"/>
            </a:xfrm>
            <a:prstGeom prst="rect">
              <a:avLst/>
            </a:prstGeom>
          </p:spPr>
          <p:txBody>
            <a:bodyPr wrap="square">
              <a:spAutoFit/>
            </a:bodyPr>
            <a:lstStyle/>
            <a:p>
              <a:pPr lvl="0">
                <a:buSzPct val="100000"/>
              </a:pPr>
              <a:endParaRPr lang="en-US" sz="1600" dirty="0">
                <a:solidFill>
                  <a:srgbClr val="000000"/>
                </a:solidFill>
                <a:latin typeface="Geneva"/>
                <a:cs typeface="Geneva"/>
              </a:endParaRPr>
            </a:p>
          </p:txBody>
        </p:sp>
        <p:sp>
          <p:nvSpPr>
            <p:cNvPr id="28" name="Rectangle 27"/>
            <p:cNvSpPr/>
            <p:nvPr/>
          </p:nvSpPr>
          <p:spPr>
            <a:xfrm>
              <a:off x="6209505" y="4465430"/>
              <a:ext cx="2996016" cy="584776"/>
            </a:xfrm>
            <a:prstGeom prst="rect">
              <a:avLst/>
            </a:prstGeom>
          </p:spPr>
          <p:txBody>
            <a:bodyPr wrap="square">
              <a:spAutoFit/>
            </a:bodyPr>
            <a:lstStyle/>
            <a:p>
              <a:pPr lvl="0">
                <a:buSzPct val="100000"/>
              </a:pPr>
              <a:r>
                <a:rPr lang="en-US" sz="1600" b="1" dirty="0">
                  <a:solidFill>
                    <a:srgbClr val="000000"/>
                  </a:solidFill>
                  <a:latin typeface="Geneva"/>
                  <a:cs typeface="Geneva"/>
                </a:rPr>
                <a:t>Résolution numérique</a:t>
              </a:r>
            </a:p>
            <a:p>
              <a:pPr lvl="0">
                <a:buSzPct val="100000"/>
              </a:pPr>
              <a:endParaRPr lang="en-US" sz="1600" dirty="0">
                <a:solidFill>
                  <a:srgbClr val="000000"/>
                </a:solidFill>
                <a:latin typeface="Geneva"/>
                <a:cs typeface="Geneva"/>
              </a:endParaRPr>
            </a:p>
          </p:txBody>
        </p:sp>
      </p:grpSp>
      <p:sp>
        <p:nvSpPr>
          <p:cNvPr id="33" name="Rectangle 32"/>
          <p:cNvSpPr/>
          <p:nvPr/>
        </p:nvSpPr>
        <p:spPr>
          <a:xfrm>
            <a:off x="6204918" y="3173262"/>
            <a:ext cx="3593572" cy="379591"/>
          </a:xfrm>
          <a:prstGeom prst="rect">
            <a:avLst/>
          </a:prstGeom>
        </p:spPr>
        <p:txBody>
          <a:bodyPr wrap="square">
            <a:spAutoFit/>
          </a:bodyPr>
          <a:lstStyle/>
          <a:p>
            <a:pPr lvl="0">
              <a:lnSpc>
                <a:spcPct val="120000"/>
              </a:lnSpc>
              <a:buSzPct val="100000"/>
            </a:pPr>
            <a:r>
              <a:rPr lang="en-US" sz="1600" dirty="0">
                <a:solidFill>
                  <a:srgbClr val="000000"/>
                </a:solidFill>
                <a:latin typeface="Geneva"/>
                <a:cs typeface="Geneva"/>
              </a:rPr>
              <a:t>M1 Astro. &amp; Comologie</a:t>
            </a:r>
          </a:p>
        </p:txBody>
      </p:sp>
      <p:sp>
        <p:nvSpPr>
          <p:cNvPr id="37" name="Rectangle 36"/>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15 / 16</a:t>
            </a:r>
          </a:p>
        </p:txBody>
      </p:sp>
    </p:spTree>
    <p:extLst>
      <p:ext uri="{BB962C8B-B14F-4D97-AF65-F5344CB8AC3E}">
        <p14:creationId xmlns:p14="http://schemas.microsoft.com/office/powerpoint/2010/main" val="184897261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Conclusion</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bg1">
                    <a:lumMod val="50000"/>
                  </a:schemeClr>
                </a:solidFill>
                <a:latin typeface="Geneva"/>
                <a:cs typeface="Geneva"/>
              </a:rPr>
              <a:t>Parcours</a:t>
            </a:r>
            <a:r>
              <a:rPr lang="en-US" sz="1200" b="1" dirty="0" smtClean="0">
                <a:solidFill>
                  <a:schemeClr val="bg1">
                    <a:lumMod val="50000"/>
                  </a:schemeClr>
                </a:solidFill>
                <a:latin typeface="Geneva"/>
                <a:cs typeface="Geneva"/>
              </a:rPr>
              <a:t>	–	Travaux	-	Projet de recherche	-	Enseignement				</a:t>
            </a:r>
            <a:endParaRPr lang="en-US" sz="1200" b="1" dirty="0">
              <a:solidFill>
                <a:schemeClr val="bg1">
                  <a:lumMod val="50000"/>
                </a:schemeClr>
              </a:solidFill>
              <a:latin typeface="Geneva"/>
              <a:cs typeface="Geneva"/>
            </a:endParaRPr>
          </a:p>
        </p:txBody>
      </p:sp>
      <p:sp>
        <p:nvSpPr>
          <p:cNvPr id="7" name="Rectangle à coins arrondis 6"/>
          <p:cNvSpPr/>
          <p:nvPr/>
        </p:nvSpPr>
        <p:spPr>
          <a:xfrm>
            <a:off x="96009" y="698415"/>
            <a:ext cx="8940936" cy="1828800"/>
          </a:xfrm>
          <a:prstGeom prst="roundRect">
            <a:avLst/>
          </a:prstGeom>
          <a:solidFill>
            <a:srgbClr val="FBF3E0"/>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8" name="Rectangle à coins arrondis 7"/>
          <p:cNvSpPr/>
          <p:nvPr/>
        </p:nvSpPr>
        <p:spPr>
          <a:xfrm>
            <a:off x="96009" y="2677766"/>
            <a:ext cx="8940936" cy="1828800"/>
          </a:xfrm>
          <a:prstGeom prst="roundRect">
            <a:avLst/>
          </a:prstGeom>
          <a:solidFill>
            <a:srgbClr val="F7FFD0"/>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EAFBB9"/>
              </a:solidFill>
            </a:endParaRPr>
          </a:p>
        </p:txBody>
      </p:sp>
      <p:sp>
        <p:nvSpPr>
          <p:cNvPr id="9" name="Rectangle à coins arrondis 8"/>
          <p:cNvSpPr/>
          <p:nvPr/>
        </p:nvSpPr>
        <p:spPr>
          <a:xfrm>
            <a:off x="96009" y="4675789"/>
            <a:ext cx="8940936" cy="1828800"/>
          </a:xfrm>
          <a:prstGeom prst="roundRect">
            <a:avLst/>
          </a:prstGeom>
          <a:solidFill>
            <a:schemeClr val="accent2">
              <a:lumMod val="20000"/>
              <a:lumOff val="80000"/>
            </a:schemeClr>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4" name="Forme libre 3"/>
          <p:cNvSpPr/>
          <p:nvPr/>
        </p:nvSpPr>
        <p:spPr>
          <a:xfrm>
            <a:off x="88597" y="694107"/>
            <a:ext cx="1757184" cy="354438"/>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1" name="Rectangle 10"/>
          <p:cNvSpPr/>
          <p:nvPr/>
        </p:nvSpPr>
        <p:spPr>
          <a:xfrm>
            <a:off x="191957" y="613149"/>
            <a:ext cx="1673352" cy="420628"/>
          </a:xfrm>
          <a:prstGeom prst="rect">
            <a:avLst/>
          </a:prstGeom>
        </p:spPr>
        <p:txBody>
          <a:bodyPr wrap="square">
            <a:spAutoFit/>
          </a:bodyPr>
          <a:lstStyle/>
          <a:p>
            <a:pPr lvl="0" algn="dist">
              <a:lnSpc>
                <a:spcPct val="140000"/>
              </a:lnSpc>
              <a:buSzPct val="100000"/>
            </a:pPr>
            <a:r>
              <a:rPr lang="en-US" sz="1600" b="1" cap="small">
                <a:solidFill>
                  <a:srgbClr val="000000"/>
                </a:solidFill>
                <a:latin typeface="Geneva"/>
                <a:cs typeface="Geneva"/>
              </a:rPr>
              <a:t>Travaux</a:t>
            </a:r>
          </a:p>
        </p:txBody>
      </p:sp>
      <p:sp>
        <p:nvSpPr>
          <p:cNvPr id="12" name="Forme libre 11"/>
          <p:cNvSpPr/>
          <p:nvPr/>
        </p:nvSpPr>
        <p:spPr>
          <a:xfrm>
            <a:off x="103361" y="4679953"/>
            <a:ext cx="1757184" cy="389882"/>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3" name="Rectangle 12"/>
          <p:cNvSpPr/>
          <p:nvPr/>
        </p:nvSpPr>
        <p:spPr>
          <a:xfrm>
            <a:off x="103361" y="4625222"/>
            <a:ext cx="1757185" cy="420628"/>
          </a:xfrm>
          <a:prstGeom prst="rect">
            <a:avLst/>
          </a:prstGeom>
        </p:spPr>
        <p:txBody>
          <a:bodyPr wrap="square">
            <a:spAutoFit/>
          </a:bodyPr>
          <a:lstStyle/>
          <a:p>
            <a:pPr lvl="0" algn="dist">
              <a:lnSpc>
                <a:spcPct val="140000"/>
              </a:lnSpc>
              <a:buSzPct val="100000"/>
            </a:pPr>
            <a:r>
              <a:rPr lang="en-US" sz="1600" b="1" cap="small">
                <a:solidFill>
                  <a:srgbClr val="000000"/>
                </a:solidFill>
                <a:latin typeface="Geneva"/>
                <a:cs typeface="Geneva"/>
              </a:rPr>
              <a:t>Enseignement</a:t>
            </a:r>
          </a:p>
        </p:txBody>
      </p:sp>
      <p:sp>
        <p:nvSpPr>
          <p:cNvPr id="15" name="Forme libre 14"/>
          <p:cNvSpPr/>
          <p:nvPr/>
        </p:nvSpPr>
        <p:spPr>
          <a:xfrm>
            <a:off x="83835" y="2670116"/>
            <a:ext cx="1757184" cy="354438"/>
          </a:xfrm>
          <a:custGeom>
            <a:avLst/>
            <a:gdLst>
              <a:gd name="connsiteX0" fmla="*/ 1757184 w 1757184"/>
              <a:gd name="connsiteY0" fmla="*/ 0 h 354438"/>
              <a:gd name="connsiteX1" fmla="*/ 1757184 w 1757184"/>
              <a:gd name="connsiteY1" fmla="*/ 354438 h 354438"/>
              <a:gd name="connsiteX2" fmla="*/ 0 w 1757184"/>
              <a:gd name="connsiteY2" fmla="*/ 354438 h 354438"/>
            </a:gdLst>
            <a:ahLst/>
            <a:cxnLst>
              <a:cxn ang="0">
                <a:pos x="connsiteX0" y="connsiteY0"/>
              </a:cxn>
              <a:cxn ang="0">
                <a:pos x="connsiteX1" y="connsiteY1"/>
              </a:cxn>
              <a:cxn ang="0">
                <a:pos x="connsiteX2" y="connsiteY2"/>
              </a:cxn>
            </a:cxnLst>
            <a:rect l="l" t="t" r="r" b="b"/>
            <a:pathLst>
              <a:path w="1757184" h="354438">
                <a:moveTo>
                  <a:pt x="1757184" y="0"/>
                </a:moveTo>
                <a:lnTo>
                  <a:pt x="1757184" y="354438"/>
                </a:lnTo>
                <a:lnTo>
                  <a:pt x="0" y="354438"/>
                </a:ln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6" name="Rectangle 15"/>
          <p:cNvSpPr/>
          <p:nvPr/>
        </p:nvSpPr>
        <p:spPr>
          <a:xfrm>
            <a:off x="172429" y="2589158"/>
            <a:ext cx="1673352" cy="420628"/>
          </a:xfrm>
          <a:prstGeom prst="rect">
            <a:avLst/>
          </a:prstGeom>
        </p:spPr>
        <p:txBody>
          <a:bodyPr wrap="square">
            <a:spAutoFit/>
          </a:bodyPr>
          <a:lstStyle/>
          <a:p>
            <a:pPr lvl="0" algn="dist">
              <a:lnSpc>
                <a:spcPct val="140000"/>
              </a:lnSpc>
              <a:buSzPct val="100000"/>
            </a:pPr>
            <a:r>
              <a:rPr lang="en-US" sz="1600" b="1" cap="small">
                <a:solidFill>
                  <a:srgbClr val="000000"/>
                </a:solidFill>
                <a:latin typeface="Geneva"/>
                <a:cs typeface="Geneva"/>
              </a:rPr>
              <a:t>Projet</a:t>
            </a:r>
          </a:p>
        </p:txBody>
      </p:sp>
      <p:sp>
        <p:nvSpPr>
          <p:cNvPr id="17" name="Rectangle 16"/>
          <p:cNvSpPr/>
          <p:nvPr/>
        </p:nvSpPr>
        <p:spPr>
          <a:xfrm>
            <a:off x="172429" y="1020551"/>
            <a:ext cx="7508454" cy="1282402"/>
          </a:xfrm>
          <a:prstGeom prst="rect">
            <a:avLst/>
          </a:prstGeom>
        </p:spPr>
        <p:txBody>
          <a:bodyPr wrap="square">
            <a:spAutoFit/>
          </a:bodyPr>
          <a:lstStyle/>
          <a:p>
            <a:pPr lvl="0">
              <a:lnSpc>
                <a:spcPct val="80000"/>
              </a:lnSpc>
              <a:buSzPct val="100000"/>
            </a:pPr>
            <a:r>
              <a:rPr lang="en-US" sz="1600">
                <a:solidFill>
                  <a:srgbClr val="000000"/>
                </a:solidFill>
                <a:latin typeface="Geneva"/>
                <a:cs typeface="Geneva"/>
              </a:rPr>
              <a:t> </a:t>
            </a:r>
          </a:p>
          <a:p>
            <a:pPr>
              <a:lnSpc>
                <a:spcPct val="80000"/>
              </a:lnSpc>
              <a:buSzPct val="100000"/>
            </a:pPr>
            <a:r>
              <a:rPr lang="en-US" sz="1600">
                <a:solidFill>
                  <a:srgbClr val="000000"/>
                </a:solidFill>
                <a:latin typeface="Geneva"/>
                <a:cs typeface="Geneva"/>
              </a:rPr>
              <a:t>Compétence </a:t>
            </a:r>
            <a:r>
              <a:rPr lang="en-US" sz="1600" b="1">
                <a:solidFill>
                  <a:srgbClr val="000000"/>
                </a:solidFill>
                <a:latin typeface="Geneva"/>
                <a:cs typeface="Geneva"/>
              </a:rPr>
              <a:t>numérique</a:t>
            </a:r>
            <a:r>
              <a:rPr lang="en-US" sz="1600">
                <a:solidFill>
                  <a:srgbClr val="000000"/>
                </a:solidFill>
                <a:latin typeface="Geneva"/>
                <a:cs typeface="Geneva"/>
              </a:rPr>
              <a:t> transverse, simulations haute performance</a:t>
            </a:r>
          </a:p>
          <a:p>
            <a:pPr>
              <a:lnSpc>
                <a:spcPct val="80000"/>
              </a:lnSpc>
              <a:buSzPct val="100000"/>
            </a:pPr>
            <a:endParaRPr lang="en-US" sz="1600">
              <a:solidFill>
                <a:srgbClr val="000000"/>
              </a:solidFill>
              <a:latin typeface="Geneva"/>
              <a:cs typeface="Geneva"/>
            </a:endParaRPr>
          </a:p>
          <a:p>
            <a:pPr>
              <a:lnSpc>
                <a:spcPct val="80000"/>
              </a:lnSpc>
              <a:buSzPct val="100000"/>
            </a:pPr>
            <a:r>
              <a:rPr lang="en-US" sz="1600">
                <a:solidFill>
                  <a:srgbClr val="000000"/>
                </a:solidFill>
                <a:latin typeface="Geneva"/>
                <a:cs typeface="Geneva"/>
              </a:rPr>
              <a:t>Modélisation d’</a:t>
            </a:r>
            <a:r>
              <a:rPr lang="en-US" sz="1600" b="1">
                <a:solidFill>
                  <a:srgbClr val="000000"/>
                </a:solidFill>
                <a:latin typeface="Geneva"/>
                <a:cs typeface="Geneva"/>
              </a:rPr>
              <a:t>objets compacts en interaction avec leur environnement</a:t>
            </a:r>
          </a:p>
          <a:p>
            <a:pPr>
              <a:lnSpc>
                <a:spcPct val="80000"/>
              </a:lnSpc>
              <a:buSzPct val="100000"/>
            </a:pPr>
            <a:r>
              <a:rPr lang="en-US" sz="1600">
                <a:solidFill>
                  <a:srgbClr val="000000"/>
                </a:solidFill>
                <a:latin typeface="Geneva"/>
                <a:cs typeface="Geneva"/>
              </a:rPr>
              <a:t> </a:t>
            </a:r>
          </a:p>
          <a:p>
            <a:pPr lvl="0">
              <a:lnSpc>
                <a:spcPct val="80000"/>
              </a:lnSpc>
              <a:buSzPct val="100000"/>
            </a:pPr>
            <a:r>
              <a:rPr lang="en-US" sz="1600" u="sng">
                <a:solidFill>
                  <a:srgbClr val="000000"/>
                </a:solidFill>
                <a:latin typeface="Geneva"/>
                <a:cs typeface="Geneva"/>
              </a:rPr>
              <a:t>Mots-clés :</a:t>
            </a:r>
            <a:r>
              <a:rPr lang="en-US" sz="1600">
                <a:solidFill>
                  <a:srgbClr val="000000"/>
                </a:solidFill>
                <a:latin typeface="Geneva"/>
                <a:cs typeface="Geneva"/>
              </a:rPr>
              <a:t> objets compacts, accrétion, systèmes binaires, vents</a:t>
            </a:r>
          </a:p>
        </p:txBody>
      </p:sp>
      <p:sp>
        <p:nvSpPr>
          <p:cNvPr id="18" name="Rectangle 17"/>
          <p:cNvSpPr/>
          <p:nvPr/>
        </p:nvSpPr>
        <p:spPr>
          <a:xfrm>
            <a:off x="7543180" y="750847"/>
            <a:ext cx="1539668" cy="1680460"/>
          </a:xfrm>
          <a:prstGeom prst="rect">
            <a:avLst/>
          </a:prstGeom>
        </p:spPr>
        <p:txBody>
          <a:bodyPr wrap="square">
            <a:spAutoFit/>
          </a:bodyPr>
          <a:lstStyle/>
          <a:p>
            <a:pPr lvl="0">
              <a:lnSpc>
                <a:spcPct val="130000"/>
              </a:lnSpc>
              <a:buSzPct val="100000"/>
            </a:pPr>
            <a:r>
              <a:rPr lang="en-US" sz="1600" b="1">
                <a:solidFill>
                  <a:srgbClr val="000000"/>
                </a:solidFill>
                <a:latin typeface="Geneva"/>
                <a:cs typeface="Geneva"/>
              </a:rPr>
              <a:t>11</a:t>
            </a:r>
            <a:r>
              <a:rPr lang="en-US" sz="1600">
                <a:solidFill>
                  <a:srgbClr val="000000"/>
                </a:solidFill>
                <a:latin typeface="Geneva"/>
                <a:cs typeface="Geneva"/>
              </a:rPr>
              <a:t> papiers</a:t>
            </a:r>
          </a:p>
          <a:p>
            <a:pPr lvl="0">
              <a:lnSpc>
                <a:spcPct val="130000"/>
              </a:lnSpc>
              <a:buSzPct val="100000"/>
            </a:pPr>
            <a:r>
              <a:rPr lang="en-US" sz="1600" b="1" dirty="0">
                <a:solidFill>
                  <a:srgbClr val="000000"/>
                </a:solidFill>
                <a:latin typeface="Geneva"/>
                <a:cs typeface="Geneva"/>
              </a:rPr>
              <a:t>5</a:t>
            </a:r>
            <a:r>
              <a:rPr lang="en-US" sz="1600" dirty="0">
                <a:solidFill>
                  <a:srgbClr val="000000"/>
                </a:solidFill>
                <a:latin typeface="Geneva"/>
                <a:cs typeface="Geneva"/>
              </a:rPr>
              <a:t> 1er auteur</a:t>
            </a:r>
          </a:p>
          <a:p>
            <a:pPr lvl="0">
              <a:lnSpc>
                <a:spcPct val="130000"/>
              </a:lnSpc>
              <a:buSzPct val="100000"/>
            </a:pPr>
            <a:r>
              <a:rPr lang="en-US" sz="1600" b="1" dirty="0">
                <a:latin typeface="Geneva"/>
                <a:cs typeface="Geneva"/>
              </a:rPr>
              <a:t>323</a:t>
            </a:r>
            <a:r>
              <a:rPr lang="en-US" sz="1600" dirty="0">
                <a:latin typeface="Geneva"/>
                <a:cs typeface="Geneva"/>
              </a:rPr>
              <a:t> citations</a:t>
            </a:r>
          </a:p>
          <a:p>
            <a:pPr lvl="0">
              <a:lnSpc>
                <a:spcPct val="130000"/>
              </a:lnSpc>
              <a:buSzPct val="100000"/>
            </a:pPr>
            <a:r>
              <a:rPr lang="en-US" sz="1600" dirty="0">
                <a:latin typeface="Geneva"/>
                <a:cs typeface="Geneva"/>
              </a:rPr>
              <a:t>h-index : </a:t>
            </a:r>
            <a:r>
              <a:rPr lang="en-US" sz="1600" b="1" dirty="0">
                <a:latin typeface="Geneva"/>
                <a:cs typeface="Geneva"/>
              </a:rPr>
              <a:t>7</a:t>
            </a:r>
          </a:p>
          <a:p>
            <a:pPr lvl="0">
              <a:lnSpc>
                <a:spcPct val="130000"/>
              </a:lnSpc>
              <a:buSzPct val="100000"/>
            </a:pPr>
            <a:r>
              <a:rPr lang="en-US" sz="1600" dirty="0">
                <a:latin typeface="Geneva"/>
                <a:cs typeface="Geneva"/>
              </a:rPr>
              <a:t>i10-index : </a:t>
            </a:r>
            <a:r>
              <a:rPr lang="en-US" sz="1600" b="1" dirty="0">
                <a:latin typeface="Geneva"/>
                <a:cs typeface="Geneva"/>
              </a:rPr>
              <a:t>5 </a:t>
            </a:r>
          </a:p>
        </p:txBody>
      </p:sp>
      <p:cxnSp>
        <p:nvCxnSpPr>
          <p:cNvPr id="20" name="Connecteur droit 19"/>
          <p:cNvCxnSpPr/>
          <p:nvPr/>
        </p:nvCxnSpPr>
        <p:spPr>
          <a:xfrm>
            <a:off x="7545925" y="694107"/>
            <a:ext cx="0" cy="183310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133047" y="4834485"/>
            <a:ext cx="9688285" cy="2144177"/>
          </a:xfrm>
          <a:prstGeom prst="rect">
            <a:avLst/>
          </a:prstGeom>
        </p:spPr>
        <p:txBody>
          <a:bodyPr wrap="square">
            <a:spAutoFit/>
          </a:bodyPr>
          <a:lstStyle/>
          <a:p>
            <a:pPr lvl="0">
              <a:lnSpc>
                <a:spcPct val="140000"/>
              </a:lnSpc>
              <a:buSzPct val="100000"/>
            </a:pPr>
            <a:endParaRPr lang="en-US" sz="1600">
              <a:solidFill>
                <a:srgbClr val="000000"/>
              </a:solidFill>
              <a:latin typeface="Geneva"/>
              <a:cs typeface="Geneva"/>
            </a:endParaRPr>
          </a:p>
          <a:p>
            <a:pPr marL="171450" lvl="0" indent="-171450">
              <a:lnSpc>
                <a:spcPct val="140000"/>
              </a:lnSpc>
              <a:buSzPct val="100000"/>
              <a:buBlip>
                <a:blip r:embed="rId3"/>
              </a:buBlip>
            </a:pPr>
            <a:r>
              <a:rPr lang="en-US" sz="1600">
                <a:solidFill>
                  <a:srgbClr val="000000"/>
                </a:solidFill>
                <a:latin typeface="Geneva"/>
                <a:cs typeface="Geneva"/>
              </a:rPr>
              <a:t> Licence</a:t>
            </a:r>
          </a:p>
          <a:p>
            <a:pPr marL="171450" lvl="0" indent="-171450">
              <a:lnSpc>
                <a:spcPct val="140000"/>
              </a:lnSpc>
              <a:buSzPct val="100000"/>
              <a:buBlip>
                <a:blip r:embed="rId3"/>
              </a:buBlip>
            </a:pPr>
            <a:r>
              <a:rPr lang="en-US" sz="1600">
                <a:solidFill>
                  <a:srgbClr val="000000"/>
                </a:solidFill>
                <a:latin typeface="Geneva"/>
                <a:cs typeface="Geneva"/>
              </a:rPr>
              <a:t> Agrégation / CAPES</a:t>
            </a:r>
          </a:p>
          <a:p>
            <a:pPr marL="171450" lvl="0" indent="-171450">
              <a:lnSpc>
                <a:spcPct val="140000"/>
              </a:lnSpc>
              <a:buSzPct val="100000"/>
              <a:buBlip>
                <a:blip r:embed="rId3"/>
              </a:buBlip>
            </a:pPr>
            <a:r>
              <a:rPr lang="en-US" sz="1600">
                <a:solidFill>
                  <a:srgbClr val="000000"/>
                </a:solidFill>
                <a:latin typeface="Geneva"/>
                <a:cs typeface="Geneva"/>
              </a:rPr>
              <a:t> Master</a:t>
            </a:r>
          </a:p>
          <a:p>
            <a:pPr lvl="0">
              <a:lnSpc>
                <a:spcPct val="140000"/>
              </a:lnSpc>
              <a:buSzPct val="100000"/>
            </a:pPr>
            <a:endParaRPr lang="en-US" sz="1600">
              <a:solidFill>
                <a:srgbClr val="000000"/>
              </a:solidFill>
              <a:latin typeface="Geneva"/>
              <a:cs typeface="Geneva"/>
            </a:endParaRPr>
          </a:p>
          <a:p>
            <a:pPr lvl="0">
              <a:lnSpc>
                <a:spcPct val="140000"/>
              </a:lnSpc>
              <a:buSzPct val="100000"/>
            </a:pPr>
            <a:endParaRPr lang="en-US" sz="1600">
              <a:solidFill>
                <a:srgbClr val="000000"/>
              </a:solidFill>
              <a:latin typeface="Geneva"/>
              <a:cs typeface="Geneva"/>
            </a:endParaRPr>
          </a:p>
        </p:txBody>
      </p:sp>
      <p:sp>
        <p:nvSpPr>
          <p:cNvPr id="22" name="Rectangle 21"/>
          <p:cNvSpPr/>
          <p:nvPr/>
        </p:nvSpPr>
        <p:spPr>
          <a:xfrm>
            <a:off x="191957" y="2739576"/>
            <a:ext cx="9688285" cy="1549142"/>
          </a:xfrm>
          <a:prstGeom prst="rect">
            <a:avLst/>
          </a:prstGeom>
        </p:spPr>
        <p:txBody>
          <a:bodyPr wrap="square">
            <a:spAutoFit/>
          </a:bodyPr>
          <a:lstStyle/>
          <a:p>
            <a:pPr>
              <a:lnSpc>
                <a:spcPct val="150000"/>
              </a:lnSpc>
              <a:buSzPct val="100000"/>
            </a:pPr>
            <a:endParaRPr lang="en-US" sz="1600">
              <a:solidFill>
                <a:srgbClr val="000000"/>
              </a:solidFill>
              <a:latin typeface="Geneva"/>
              <a:cs typeface="Geneva"/>
            </a:endParaRPr>
          </a:p>
          <a:p>
            <a:pPr marL="171450" lvl="0" indent="-171450">
              <a:lnSpc>
                <a:spcPct val="15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court terme :</a:t>
            </a:r>
            <a:r>
              <a:rPr lang="en-US" sz="1600">
                <a:solidFill>
                  <a:srgbClr val="000000"/>
                </a:solidFill>
                <a:latin typeface="Geneva"/>
                <a:cs typeface="Geneva"/>
              </a:rPr>
              <a:t> paramétrisation du lancement du vent / du jet / de l’éjecta</a:t>
            </a:r>
          </a:p>
          <a:p>
            <a:pPr marL="171450" lvl="0" indent="-171450">
              <a:lnSpc>
                <a:spcPct val="15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moyen terme :</a:t>
            </a:r>
            <a:r>
              <a:rPr lang="en-US" sz="1600">
                <a:solidFill>
                  <a:srgbClr val="000000"/>
                </a:solidFill>
                <a:latin typeface="Geneva"/>
                <a:cs typeface="Geneva"/>
              </a:rPr>
              <a:t> couplage magnétosphère / disque</a:t>
            </a:r>
          </a:p>
          <a:p>
            <a:pPr marL="171450" lvl="0" indent="-171450">
              <a:lnSpc>
                <a:spcPct val="150000"/>
              </a:lnSpc>
              <a:buSzPct val="100000"/>
              <a:buBlip>
                <a:blip r:embed="rId3"/>
              </a:buBlip>
            </a:pPr>
            <a:r>
              <a:rPr lang="en-US" sz="1600">
                <a:solidFill>
                  <a:srgbClr val="000000"/>
                </a:solidFill>
                <a:latin typeface="Geneva"/>
                <a:cs typeface="Geneva"/>
              </a:rPr>
              <a:t> </a:t>
            </a:r>
            <a:r>
              <a:rPr lang="en-US" sz="1600" u="sng">
                <a:solidFill>
                  <a:srgbClr val="000000"/>
                </a:solidFill>
                <a:latin typeface="Geneva"/>
                <a:cs typeface="Geneva"/>
              </a:rPr>
              <a:t>à long terme :</a:t>
            </a:r>
            <a:r>
              <a:rPr lang="en-US" sz="1600">
                <a:solidFill>
                  <a:srgbClr val="000000"/>
                </a:solidFill>
                <a:latin typeface="Geneva"/>
                <a:cs typeface="Geneva"/>
              </a:rPr>
              <a:t> accrétion / éjection, nucléosynthèse et émission</a:t>
            </a:r>
          </a:p>
        </p:txBody>
      </p:sp>
      <p:sp>
        <p:nvSpPr>
          <p:cNvPr id="23" name="Rectangle 22"/>
          <p:cNvSpPr/>
          <p:nvPr/>
        </p:nvSpPr>
        <p:spPr>
          <a:xfrm>
            <a:off x="1819406" y="2608920"/>
            <a:ext cx="9688285" cy="420628"/>
          </a:xfrm>
          <a:prstGeom prst="rect">
            <a:avLst/>
          </a:prstGeom>
        </p:spPr>
        <p:txBody>
          <a:bodyPr wrap="square">
            <a:spAutoFit/>
          </a:bodyPr>
          <a:lstStyle/>
          <a:p>
            <a:pPr>
              <a:lnSpc>
                <a:spcPct val="140000"/>
              </a:lnSpc>
              <a:buSzPct val="100000"/>
            </a:pPr>
            <a:r>
              <a:rPr lang="en-US" sz="1600" b="1" dirty="0">
                <a:latin typeface="Geneva"/>
                <a:cs typeface="Geneva"/>
              </a:rPr>
              <a:t>Contreparties électromagnétiques de la coalescence d’objets compacts</a:t>
            </a:r>
            <a:endParaRPr lang="en-US" sz="1600">
              <a:solidFill>
                <a:srgbClr val="000000"/>
              </a:solidFill>
              <a:latin typeface="Geneva"/>
              <a:cs typeface="Geneva"/>
            </a:endParaRPr>
          </a:p>
        </p:txBody>
      </p:sp>
      <p:sp>
        <p:nvSpPr>
          <p:cNvPr id="24" name="Rectangle 23"/>
          <p:cNvSpPr/>
          <p:nvPr/>
        </p:nvSpPr>
        <p:spPr>
          <a:xfrm>
            <a:off x="1850008" y="712864"/>
            <a:ext cx="6919598" cy="584776"/>
          </a:xfrm>
          <a:prstGeom prst="rect">
            <a:avLst/>
          </a:prstGeom>
        </p:spPr>
        <p:txBody>
          <a:bodyPr wrap="square">
            <a:spAutoFit/>
          </a:bodyPr>
          <a:lstStyle/>
          <a:p>
            <a:pPr lvl="0">
              <a:buSzPct val="100000"/>
            </a:pPr>
            <a:r>
              <a:rPr lang="en-US" sz="1600">
                <a:solidFill>
                  <a:srgbClr val="000000"/>
                </a:solidFill>
                <a:latin typeface="Geneva"/>
                <a:cs typeface="Geneva"/>
              </a:rPr>
              <a:t>Thèse soutenue en </a:t>
            </a:r>
            <a:r>
              <a:rPr lang="en-US" sz="1600" b="1">
                <a:solidFill>
                  <a:srgbClr val="000000"/>
                </a:solidFill>
                <a:latin typeface="Geneva"/>
                <a:cs typeface="Geneva"/>
              </a:rPr>
              <a:t>Septembre 2016</a:t>
            </a:r>
          </a:p>
          <a:p>
            <a:pPr lvl="0">
              <a:buSzPct val="100000"/>
            </a:pPr>
            <a:endParaRPr lang="en-US" sz="1600">
              <a:solidFill>
                <a:srgbClr val="000000"/>
              </a:solidFill>
              <a:latin typeface="Geneva"/>
              <a:cs typeface="Geneva"/>
            </a:endParaRPr>
          </a:p>
        </p:txBody>
      </p:sp>
      <p:sp>
        <p:nvSpPr>
          <p:cNvPr id="25" name="Rectangle 24"/>
          <p:cNvSpPr/>
          <p:nvPr/>
        </p:nvSpPr>
        <p:spPr>
          <a:xfrm>
            <a:off x="1880610" y="4721686"/>
            <a:ext cx="6919598" cy="338554"/>
          </a:xfrm>
          <a:prstGeom prst="rect">
            <a:avLst/>
          </a:prstGeom>
        </p:spPr>
        <p:txBody>
          <a:bodyPr wrap="square">
            <a:spAutoFit/>
          </a:bodyPr>
          <a:lstStyle/>
          <a:p>
            <a:pPr lvl="0">
              <a:buSzPct val="100000"/>
            </a:pPr>
            <a:r>
              <a:rPr lang="en-US" sz="1600">
                <a:solidFill>
                  <a:srgbClr val="000000"/>
                </a:solidFill>
                <a:latin typeface="Geneva"/>
                <a:cs typeface="Geneva"/>
              </a:rPr>
              <a:t>Agrégation &amp; qualification, ~300h de cours depuis 6 ans</a:t>
            </a:r>
          </a:p>
        </p:txBody>
      </p:sp>
      <p:sp>
        <p:nvSpPr>
          <p:cNvPr id="26" name="Rectangle 25"/>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16 / 16</a:t>
            </a:r>
          </a:p>
        </p:txBody>
      </p:sp>
    </p:spTree>
    <p:extLst>
      <p:ext uri="{BB962C8B-B14F-4D97-AF65-F5344CB8AC3E}">
        <p14:creationId xmlns:p14="http://schemas.microsoft.com/office/powerpoint/2010/main" val="12067044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Thème de recherche &amp; travaux préliminaires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29" name="Rectangle 28"/>
          <p:cNvSpPr/>
          <p:nvPr/>
        </p:nvSpPr>
        <p:spPr>
          <a:xfrm>
            <a:off x="2126449" y="1080874"/>
            <a:ext cx="4622517"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Les étoiles et leurs reliquats, </a:t>
            </a:r>
          </a:p>
          <a:p>
            <a:pPr lvl="0" algn="ctr">
              <a:lnSpc>
                <a:spcPct val="110000"/>
              </a:lnSpc>
              <a:buSzPct val="100000"/>
            </a:pPr>
            <a:r>
              <a:rPr lang="en-US" b="1" i="1" dirty="0">
                <a:solidFill>
                  <a:srgbClr val="000000"/>
                </a:solidFill>
                <a:latin typeface="Geneva"/>
                <a:cs typeface="Geneva"/>
              </a:rPr>
              <a:t>en interaction avec leur environnement</a:t>
            </a:r>
          </a:p>
        </p:txBody>
      </p:sp>
      <p:pic>
        <p:nvPicPr>
          <p:cNvPr id="4" name="Image 3" descr="KIC1255_art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2" y="2408444"/>
            <a:ext cx="3382334" cy="3209177"/>
          </a:xfrm>
          <a:prstGeom prst="rect">
            <a:avLst/>
          </a:prstGeom>
          <a:ln>
            <a:noFill/>
          </a:ln>
          <a:effectLst>
            <a:outerShdw blurRad="190500" algn="tl" rotWithShape="0">
              <a:srgbClr val="000000">
                <a:alpha val="70000"/>
              </a:srgbClr>
            </a:outerShdw>
          </a:effectLst>
        </p:spPr>
      </p:pic>
      <p:pic>
        <p:nvPicPr>
          <p:cNvPr id="31" name="Image 30" descr="1280px-MIT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22" y="807962"/>
            <a:ext cx="1037727" cy="536699"/>
          </a:xfrm>
          <a:prstGeom prst="rect">
            <a:avLst/>
          </a:prstGeom>
        </p:spPr>
      </p:pic>
      <p:grpSp>
        <p:nvGrpSpPr>
          <p:cNvPr id="12" name="Grouper 11"/>
          <p:cNvGrpSpPr/>
          <p:nvPr/>
        </p:nvGrpSpPr>
        <p:grpSpPr>
          <a:xfrm>
            <a:off x="3776605" y="2197156"/>
            <a:ext cx="5381355" cy="1137917"/>
            <a:chOff x="3691425" y="1828653"/>
            <a:chExt cx="5381355" cy="1137917"/>
          </a:xfrm>
        </p:grpSpPr>
        <p:sp>
          <p:nvSpPr>
            <p:cNvPr id="32" name="Rectangle à coins arrondis 31"/>
            <p:cNvSpPr/>
            <p:nvPr/>
          </p:nvSpPr>
          <p:spPr>
            <a:xfrm>
              <a:off x="3691425" y="1828653"/>
              <a:ext cx="5215703"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Levine, Chiang, </a:t>
              </a:r>
              <a:r>
                <a:rPr lang="fr-FR" b="1">
                  <a:ln>
                    <a:solidFill>
                      <a:schemeClr val="tx1"/>
                    </a:solidFill>
                  </a:ln>
                  <a:solidFill>
                    <a:schemeClr val="tx1"/>
                  </a:solidFill>
                </a:rPr>
                <a:t>El Mellah </a:t>
              </a:r>
              <a:r>
                <a:rPr lang="fr-FR">
                  <a:ln>
                    <a:solidFill>
                      <a:schemeClr val="tx1"/>
                    </a:solidFill>
                  </a:ln>
                  <a:solidFill>
                    <a:schemeClr val="tx1"/>
                  </a:solidFill>
                </a:rPr>
                <a:t>et al., ApJ 2012</a:t>
              </a:r>
              <a:endParaRPr lang="fr-FR">
                <a:solidFill>
                  <a:schemeClr val="tx1"/>
                </a:solidFill>
              </a:endParaRPr>
            </a:p>
          </p:txBody>
        </p:sp>
        <p:sp>
          <p:nvSpPr>
            <p:cNvPr id="33" name="Rectangle 32"/>
            <p:cNvSpPr/>
            <p:nvPr/>
          </p:nvSpPr>
          <p:spPr>
            <a:xfrm>
              <a:off x="3691425" y="2336654"/>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Sub-Mercure en désintégration</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identification &amp; modélisation</a:t>
              </a:r>
            </a:p>
          </p:txBody>
        </p:sp>
      </p:grpSp>
      <p:grpSp>
        <p:nvGrpSpPr>
          <p:cNvPr id="10" name="Grouper 9"/>
          <p:cNvGrpSpPr/>
          <p:nvPr/>
        </p:nvGrpSpPr>
        <p:grpSpPr>
          <a:xfrm>
            <a:off x="3776605" y="3593891"/>
            <a:ext cx="4580745" cy="1149787"/>
            <a:chOff x="3691425" y="3114670"/>
            <a:chExt cx="4580745" cy="1149787"/>
          </a:xfrm>
        </p:grpSpPr>
        <p:sp>
          <p:nvSpPr>
            <p:cNvPr id="38" name="Rectangle à coins arrondis 37"/>
            <p:cNvSpPr/>
            <p:nvPr/>
          </p:nvSpPr>
          <p:spPr>
            <a:xfrm>
              <a:off x="3691425" y="3114670"/>
              <a:ext cx="3157298"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Sanchis-Ojeda et al., ApJ 2014</a:t>
              </a:r>
              <a:endParaRPr lang="fr-FR">
                <a:solidFill>
                  <a:schemeClr val="tx1"/>
                </a:solidFill>
              </a:endParaRPr>
            </a:p>
          </p:txBody>
        </p:sp>
        <p:sp>
          <p:nvSpPr>
            <p:cNvPr id="39" name="Rectangle 38"/>
            <p:cNvSpPr/>
            <p:nvPr/>
          </p:nvSpPr>
          <p:spPr>
            <a:xfrm>
              <a:off x="3691425" y="3634541"/>
              <a:ext cx="458074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Exoplanètes à courte période</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algorithme de recherche</a:t>
              </a:r>
            </a:p>
          </p:txBody>
        </p:sp>
      </p:grpSp>
      <p:pic>
        <p:nvPicPr>
          <p:cNvPr id="7" name="Image 6" descr="Kepl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362" y="703964"/>
            <a:ext cx="1822686" cy="732329"/>
          </a:xfrm>
          <a:prstGeom prst="rect">
            <a:avLst/>
          </a:prstGeom>
        </p:spPr>
      </p:pic>
      <p:grpSp>
        <p:nvGrpSpPr>
          <p:cNvPr id="9" name="Grouper 8"/>
          <p:cNvGrpSpPr/>
          <p:nvPr/>
        </p:nvGrpSpPr>
        <p:grpSpPr>
          <a:xfrm>
            <a:off x="3776605" y="5015207"/>
            <a:ext cx="5381355" cy="1184850"/>
            <a:chOff x="147408" y="5031691"/>
            <a:chExt cx="5381355" cy="1184850"/>
          </a:xfrm>
        </p:grpSpPr>
        <p:sp>
          <p:nvSpPr>
            <p:cNvPr id="34" name="Rectangle à coins arrondis 33"/>
            <p:cNvSpPr/>
            <p:nvPr/>
          </p:nvSpPr>
          <p:spPr>
            <a:xfrm>
              <a:off x="147408" y="5031691"/>
              <a:ext cx="290114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Rappaport et al., ApJ 2013</a:t>
              </a:r>
              <a:endParaRPr lang="fr-FR">
                <a:solidFill>
                  <a:schemeClr val="tx1"/>
                </a:solidFill>
              </a:endParaRPr>
            </a:p>
          </p:txBody>
        </p:sp>
        <p:sp>
          <p:nvSpPr>
            <p:cNvPr id="40" name="Rectangle 39"/>
            <p:cNvSpPr/>
            <p:nvPr/>
          </p:nvSpPr>
          <p:spPr>
            <a:xfrm>
              <a:off x="147408" y="5586625"/>
              <a:ext cx="5381355"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Systèmes triples</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réduction de données</a:t>
              </a:r>
            </a:p>
          </p:txBody>
        </p:sp>
      </p:grpSp>
    </p:spTree>
    <p:extLst>
      <p:ext uri="{BB962C8B-B14F-4D97-AF65-F5344CB8AC3E}">
        <p14:creationId xmlns:p14="http://schemas.microsoft.com/office/powerpoint/2010/main" val="37790045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5"/>
              </a:buBlip>
            </a:pPr>
            <a:r>
              <a:rPr lang="en-US" sz="1600" b="1">
                <a:solidFill>
                  <a:srgbClr val="000000"/>
                </a:solidFill>
                <a:latin typeface="Geneva"/>
                <a:cs typeface="Geneva"/>
              </a:rPr>
              <a:t> équation d’état</a:t>
            </a:r>
          </a:p>
          <a:p>
            <a:pPr marL="171450" lvl="0" indent="-171450">
              <a:buSzPct val="100000"/>
              <a:buBlip>
                <a:blip r:embed="rId5"/>
              </a:buBlip>
            </a:pPr>
            <a:r>
              <a:rPr lang="en-US" sz="1600">
                <a:solidFill>
                  <a:srgbClr val="000000"/>
                </a:solidFill>
                <a:latin typeface="Geneva"/>
                <a:cs typeface="Geneva"/>
              </a:rPr>
              <a:t> champ magnétique</a:t>
            </a:r>
          </a:p>
          <a:p>
            <a:pPr marL="171450" lvl="0" indent="-171450">
              <a:buSzPct val="100000"/>
              <a:buBlip>
                <a:blip r:embed="rId5"/>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5"/>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pic>
        <p:nvPicPr>
          <p:cNvPr id="5" name="Image 4" descr="NS.jpg"/>
          <p:cNvPicPr>
            <a:picLocks noChangeAspect="1"/>
          </p:cNvPicPr>
          <p:nvPr/>
        </p:nvPicPr>
        <p:blipFill rotWithShape="1">
          <a:blip r:embed="rId6">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5"/>
                </a:buBlip>
              </a:pPr>
              <a:r>
                <a:rPr lang="en-US" sz="1600">
                  <a:solidFill>
                    <a:srgbClr val="000000"/>
                  </a:solidFill>
                  <a:latin typeface="Geneva"/>
                  <a:cs typeface="Geneva"/>
                </a:rPr>
                <a:t> vents</a:t>
              </a:r>
            </a:p>
            <a:p>
              <a:pPr marL="171450" lvl="0" indent="-171450">
                <a:buSzPct val="100000"/>
                <a:buBlip>
                  <a:blip r:embed="rId5"/>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
        <p:nvSpPr>
          <p:cNvPr id="29" name="Rectangle 2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2 / 16</a:t>
            </a:r>
          </a:p>
        </p:txBody>
      </p:sp>
    </p:spTree>
    <p:extLst>
      <p:ext uri="{BB962C8B-B14F-4D97-AF65-F5344CB8AC3E}">
        <p14:creationId xmlns:p14="http://schemas.microsoft.com/office/powerpoint/2010/main" val="5333691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lump_intruder_cro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90" y="3986830"/>
            <a:ext cx="3424971" cy="2661549"/>
          </a:xfrm>
          <a:prstGeom prst="rect">
            <a:avLst/>
          </a:prstGeom>
          <a:ln>
            <a:noFill/>
          </a:ln>
          <a:effectLst>
            <a:outerShdw blurRad="190500" algn="tl" rotWithShape="0">
              <a:srgbClr val="000000">
                <a:alpha val="70000"/>
              </a:srgbClr>
            </a:outerShdw>
          </a:effectLst>
        </p:spPr>
      </p:pic>
      <p:pic>
        <p:nvPicPr>
          <p:cNvPr id="27" name="Image 26" descr="elmellah_fig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2207663"/>
            <a:ext cx="4581645" cy="4447329"/>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ectangle à coins arrondis 9"/>
          <p:cNvSpPr/>
          <p:nvPr/>
        </p:nvSpPr>
        <p:spPr>
          <a:xfrm>
            <a:off x="137705" y="764782"/>
            <a:ext cx="3328201"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&amp; Casse, MNRAS 2015</a:t>
            </a:r>
            <a:endParaRPr lang="fr-FR">
              <a:solidFill>
                <a:schemeClr val="tx1"/>
              </a:solidFill>
            </a:endParaRPr>
          </a:p>
        </p:txBody>
      </p:sp>
      <p:sp>
        <p:nvSpPr>
          <p:cNvPr id="11" name="Rectangle 10"/>
          <p:cNvSpPr/>
          <p:nvPr/>
        </p:nvSpPr>
        <p:spPr>
          <a:xfrm>
            <a:off x="137706" y="1272783"/>
            <a:ext cx="6331196"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Accrétion d’un vent </a:t>
            </a:r>
            <a:r>
              <a:rPr lang="en-US" sz="1600" b="1">
                <a:solidFill>
                  <a:srgbClr val="000000"/>
                </a:solidFill>
                <a:latin typeface="Geneva"/>
                <a:cs typeface="Geneva"/>
              </a:rPr>
              <a:t>homogène </a:t>
            </a:r>
            <a:r>
              <a:rPr lang="en-US" sz="1600">
                <a:solidFill>
                  <a:srgbClr val="000000"/>
                </a:solidFill>
                <a:latin typeface="Geneva"/>
                <a:cs typeface="Geneva"/>
              </a:rPr>
              <a:t>par un </a:t>
            </a:r>
            <a:r>
              <a:rPr lang="en-US" sz="1600" b="1">
                <a:solidFill>
                  <a:srgbClr val="000000"/>
                </a:solidFill>
                <a:latin typeface="Geneva"/>
                <a:cs typeface="Geneva"/>
              </a:rPr>
              <a:t>objet compact</a:t>
            </a:r>
          </a:p>
        </p:txBody>
      </p:sp>
      <p:pic>
        <p:nvPicPr>
          <p:cNvPr id="3" name="Image 2" descr="BHL_H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604722" y="675327"/>
            <a:ext cx="1828301" cy="1831741"/>
          </a:xfrm>
          <a:prstGeom prst="rect">
            <a:avLst/>
          </a:prstGeom>
          <a:ln>
            <a:noFill/>
          </a:ln>
          <a:effectLst>
            <a:outerShdw blurRad="190500" algn="tl" rotWithShape="0">
              <a:srgbClr val="000000">
                <a:alpha val="70000"/>
              </a:srgbClr>
            </a:outerShdw>
          </a:effectLst>
        </p:spPr>
      </p:pic>
      <p:cxnSp>
        <p:nvCxnSpPr>
          <p:cNvPr id="17" name="Connecteur droit avec flèche 16"/>
          <p:cNvCxnSpPr/>
          <p:nvPr/>
        </p:nvCxnSpPr>
        <p:spPr>
          <a:xfrm>
            <a:off x="5923163" y="1585512"/>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850735" y="842129"/>
            <a:ext cx="819970"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vent</a:t>
            </a:r>
          </a:p>
        </p:txBody>
      </p:sp>
      <p:cxnSp>
        <p:nvCxnSpPr>
          <p:cNvPr id="20" name="Connecteur droit avec flèche 19"/>
          <p:cNvCxnSpPr/>
          <p:nvPr/>
        </p:nvCxnSpPr>
        <p:spPr>
          <a:xfrm flipV="1">
            <a:off x="8228274" y="1113378"/>
            <a:ext cx="372643" cy="1162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192664" y="557769"/>
            <a:ext cx="1259183" cy="543739"/>
          </a:xfrm>
          <a:prstGeom prst="rect">
            <a:avLst/>
          </a:prstGeom>
        </p:spPr>
        <p:txBody>
          <a:bodyPr wrap="square">
            <a:spAutoFit/>
          </a:bodyPr>
          <a:lstStyle/>
          <a:p>
            <a:pPr lvl="0">
              <a:lnSpc>
                <a:spcPct val="200000"/>
              </a:lnSpc>
              <a:buSzPct val="100000"/>
            </a:pPr>
            <a:r>
              <a:rPr lang="en-US" sz="1600" b="1">
                <a:solidFill>
                  <a:srgbClr val="000000"/>
                </a:solidFill>
                <a:latin typeface="Geneva"/>
                <a:cs typeface="Geneva"/>
              </a:rPr>
              <a:t>choc HD</a:t>
            </a:r>
          </a:p>
        </p:txBody>
      </p:sp>
      <p:grpSp>
        <p:nvGrpSpPr>
          <p:cNvPr id="24" name="Grouper 23"/>
          <p:cNvGrpSpPr/>
          <p:nvPr/>
        </p:nvGrpSpPr>
        <p:grpSpPr>
          <a:xfrm>
            <a:off x="3112041" y="2575731"/>
            <a:ext cx="6122474" cy="867074"/>
            <a:chOff x="4406349" y="2725242"/>
            <a:chExt cx="6122474" cy="867074"/>
          </a:xfrm>
        </p:grpSpPr>
        <p:sp>
          <p:nvSpPr>
            <p:cNvPr id="8" name="Rectangle à coins arrondis 7"/>
            <p:cNvSpPr/>
            <p:nvPr/>
          </p:nvSpPr>
          <p:spPr>
            <a:xfrm>
              <a:off x="4406349" y="2725242"/>
              <a:ext cx="4571999"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MNRAS 2018</a:t>
              </a:r>
              <a:endParaRPr lang="fr-FR">
                <a:solidFill>
                  <a:schemeClr val="tx1"/>
                </a:solidFill>
              </a:endParaRPr>
            </a:p>
          </p:txBody>
        </p:sp>
        <p:sp>
          <p:nvSpPr>
            <p:cNvPr id="23" name="Rectangle 22"/>
            <p:cNvSpPr/>
            <p:nvPr/>
          </p:nvSpPr>
          <p:spPr>
            <a:xfrm>
              <a:off x="4406349" y="3233243"/>
              <a:ext cx="6122474" cy="359073"/>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Capture des </a:t>
              </a:r>
              <a:r>
                <a:rPr lang="en-US" sz="1600" b="1">
                  <a:solidFill>
                    <a:srgbClr val="000000"/>
                  </a:solidFill>
                  <a:latin typeface="Geneva"/>
                  <a:cs typeface="Geneva"/>
                </a:rPr>
                <a:t>clumps</a:t>
              </a:r>
              <a:r>
                <a:rPr lang="en-US" sz="1600">
                  <a:solidFill>
                    <a:srgbClr val="000000"/>
                  </a:solidFill>
                  <a:latin typeface="Geneva"/>
                  <a:cs typeface="Geneva"/>
                </a:rPr>
                <a:t> et </a:t>
              </a:r>
              <a:r>
                <a:rPr lang="en-US" sz="1600" b="1">
                  <a:solidFill>
                    <a:srgbClr val="000000"/>
                  </a:solidFill>
                  <a:latin typeface="Geneva"/>
                  <a:cs typeface="Geneva"/>
                </a:rPr>
                <a:t>variabilité temporelle de l’émission</a:t>
              </a:r>
            </a:p>
          </p:txBody>
        </p:sp>
      </p:grpSp>
      <p:sp>
        <p:nvSpPr>
          <p:cNvPr id="28" name="Rectangle 27"/>
          <p:cNvSpPr/>
          <p:nvPr/>
        </p:nvSpPr>
        <p:spPr>
          <a:xfrm>
            <a:off x="3632080" y="3359715"/>
            <a:ext cx="5511920"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contribution mineure des clumps à la variabilité</a:t>
            </a:r>
          </a:p>
          <a:p>
            <a:pPr marL="285750" lvl="0" indent="-285750">
              <a:lnSpc>
                <a:spcPct val="110000"/>
              </a:lnSpc>
              <a:buSzPct val="100000"/>
              <a:buFont typeface="Symbol" charset="0"/>
              <a:buChar char=""/>
            </a:pPr>
            <a:r>
              <a:rPr lang="en-US" sz="1600">
                <a:solidFill>
                  <a:srgbClr val="000000"/>
                </a:solidFill>
                <a:latin typeface="Geneva"/>
                <a:cs typeface="Geneva"/>
              </a:rPr>
              <a:t>formation de disques transitoires</a:t>
            </a:r>
          </a:p>
        </p:txBody>
      </p:sp>
      <p:sp>
        <p:nvSpPr>
          <p:cNvPr id="31" name="Rectangle 30"/>
          <p:cNvSpPr/>
          <p:nvPr/>
        </p:nvSpPr>
        <p:spPr>
          <a:xfrm>
            <a:off x="366049" y="1526162"/>
            <a:ext cx="5484685" cy="629916"/>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mesure du taux d’accrétion de masse</a:t>
            </a:r>
          </a:p>
          <a:p>
            <a:pPr marL="285750" lvl="0" indent="-285750">
              <a:lnSpc>
                <a:spcPct val="110000"/>
              </a:lnSpc>
              <a:buSzPct val="100000"/>
              <a:buFont typeface="Symbol" charset="0"/>
              <a:buChar char=""/>
            </a:pPr>
            <a:r>
              <a:rPr lang="en-US" sz="1600">
                <a:solidFill>
                  <a:srgbClr val="000000"/>
                </a:solidFill>
                <a:latin typeface="Geneva"/>
                <a:cs typeface="Geneva"/>
              </a:rPr>
              <a:t>structure du choc hydrodynamique</a:t>
            </a:r>
          </a:p>
        </p:txBody>
      </p:sp>
      <p:cxnSp>
        <p:nvCxnSpPr>
          <p:cNvPr id="33" name="Connecteur droit avec flèche 32"/>
          <p:cNvCxnSpPr/>
          <p:nvPr/>
        </p:nvCxnSpPr>
        <p:spPr>
          <a:xfrm rot="20014448">
            <a:off x="5012723" y="6118011"/>
            <a:ext cx="593239" cy="0"/>
          </a:xfrm>
          <a:prstGeom prst="straightConnector1">
            <a:avLst/>
          </a:prstGeom>
          <a:ln w="762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20014448">
            <a:off x="4781854" y="5688005"/>
            <a:ext cx="819970" cy="338554"/>
          </a:xfrm>
          <a:prstGeom prst="rect">
            <a:avLst/>
          </a:prstGeom>
        </p:spPr>
        <p:txBody>
          <a:bodyPr wrap="square">
            <a:spAutoFit/>
          </a:bodyPr>
          <a:lstStyle/>
          <a:p>
            <a:pPr lvl="0">
              <a:buSzPct val="100000"/>
            </a:pPr>
            <a:r>
              <a:rPr lang="en-US" sz="1600" b="1">
                <a:solidFill>
                  <a:srgbClr val="000000"/>
                </a:solidFill>
                <a:latin typeface="Geneva"/>
                <a:cs typeface="Geneva"/>
              </a:rPr>
              <a:t>vent</a:t>
            </a:r>
          </a:p>
        </p:txBody>
      </p:sp>
    </p:spTree>
    <p:extLst>
      <p:ext uri="{BB962C8B-B14F-4D97-AF65-F5344CB8AC3E}">
        <p14:creationId xmlns:p14="http://schemas.microsoft.com/office/powerpoint/2010/main" val="248660995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descr="sketch.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937" y="3814508"/>
            <a:ext cx="4348642" cy="2706624"/>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Le flot d’accrétion  </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grpSp>
        <p:nvGrpSpPr>
          <p:cNvPr id="3" name="Grouper 2"/>
          <p:cNvGrpSpPr/>
          <p:nvPr/>
        </p:nvGrpSpPr>
        <p:grpSpPr>
          <a:xfrm>
            <a:off x="64383" y="741815"/>
            <a:ext cx="8781743" cy="902519"/>
            <a:chOff x="137255" y="3248845"/>
            <a:chExt cx="8781743" cy="902519"/>
          </a:xfrm>
        </p:grpSpPr>
        <p:sp>
          <p:nvSpPr>
            <p:cNvPr id="9" name="Rectangle à coins arrondis 8"/>
            <p:cNvSpPr/>
            <p:nvPr/>
          </p:nvSpPr>
          <p:spPr>
            <a:xfrm>
              <a:off x="196604" y="3248845"/>
              <a:ext cx="331843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 </a:t>
              </a:r>
              <a:r>
                <a:rPr lang="fr-FR">
                  <a:ln>
                    <a:solidFill>
                      <a:schemeClr val="tx1"/>
                    </a:solidFill>
                  </a:ln>
                  <a:solidFill>
                    <a:schemeClr val="tx1"/>
                  </a:solidFill>
                </a:rPr>
                <a:t>&amp; Casse, MNRAS 2017</a:t>
              </a:r>
              <a:endParaRPr lang="fr-FR">
                <a:solidFill>
                  <a:schemeClr val="tx1"/>
                </a:solidFill>
              </a:endParaRPr>
            </a:p>
          </p:txBody>
        </p:sp>
        <p:sp>
          <p:nvSpPr>
            <p:cNvPr id="11" name="Rectangle 10"/>
            <p:cNvSpPr/>
            <p:nvPr/>
          </p:nvSpPr>
          <p:spPr>
            <a:xfrm>
              <a:off x="137255" y="3792291"/>
              <a:ext cx="8781743" cy="359073"/>
            </a:xfrm>
            <a:prstGeom prst="rect">
              <a:avLst/>
            </a:prstGeom>
          </p:spPr>
          <p:txBody>
            <a:bodyPr wrap="square">
              <a:spAutoFit/>
            </a:bodyPr>
            <a:lstStyle/>
            <a:p>
              <a:pPr marL="171450" lvl="0" indent="-171450">
                <a:lnSpc>
                  <a:spcPct val="110000"/>
                </a:lnSpc>
                <a:buSzPct val="100000"/>
                <a:buBlip>
                  <a:blip r:embed="rId4"/>
                </a:buBlip>
              </a:pPr>
              <a:r>
                <a:rPr lang="en-US" sz="1600">
                  <a:solidFill>
                    <a:srgbClr val="000000"/>
                  </a:solidFill>
                  <a:latin typeface="Geneva"/>
                  <a:cs typeface="Geneva"/>
                </a:rPr>
                <a:t> Identification des paramètres favorables à la formation d’un disque</a:t>
              </a:r>
            </a:p>
          </p:txBody>
        </p:sp>
      </p:gr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grpSp>
        <p:nvGrpSpPr>
          <p:cNvPr id="21" name="Grouper 20"/>
          <p:cNvGrpSpPr/>
          <p:nvPr/>
        </p:nvGrpSpPr>
        <p:grpSpPr>
          <a:xfrm>
            <a:off x="24424" y="4659819"/>
            <a:ext cx="8781743" cy="1963729"/>
            <a:chOff x="149125" y="5576330"/>
            <a:chExt cx="8781743" cy="1963729"/>
          </a:xfrm>
        </p:grpSpPr>
        <p:sp>
          <p:nvSpPr>
            <p:cNvPr id="7" name="Rectangle à coins arrondis 6"/>
            <p:cNvSpPr/>
            <p:nvPr/>
          </p:nvSpPr>
          <p:spPr>
            <a:xfrm>
              <a:off x="233241" y="5576330"/>
              <a:ext cx="4318000"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Sundqvist &amp; Keppens, A&amp;A 2019</a:t>
              </a:r>
              <a:endParaRPr lang="fr-FR">
                <a:solidFill>
                  <a:schemeClr val="tx1"/>
                </a:solidFill>
              </a:endParaRPr>
            </a:p>
          </p:txBody>
        </p:sp>
        <p:sp>
          <p:nvSpPr>
            <p:cNvPr id="13" name="Rectangle 12"/>
            <p:cNvSpPr/>
            <p:nvPr/>
          </p:nvSpPr>
          <p:spPr>
            <a:xfrm>
              <a:off x="149125" y="6059909"/>
              <a:ext cx="8781743" cy="675057"/>
            </a:xfrm>
            <a:prstGeom prst="rect">
              <a:avLst/>
            </a:prstGeom>
          </p:spPr>
          <p:txBody>
            <a:bodyPr wrap="square">
              <a:spAutoFit/>
            </a:bodyPr>
            <a:lstStyle/>
            <a:p>
              <a:pPr marL="171450" lvl="0" indent="-171450">
                <a:lnSpc>
                  <a:spcPct val="120000"/>
                </a:lnSpc>
                <a:buSzPct val="100000"/>
                <a:buBlip>
                  <a:blip r:embed="rId4"/>
                </a:buBlip>
              </a:pPr>
              <a:r>
                <a:rPr lang="en-US" sz="1600">
                  <a:solidFill>
                    <a:srgbClr val="000000"/>
                  </a:solidFill>
                  <a:latin typeface="Geneva"/>
                  <a:cs typeface="Geneva"/>
                </a:rPr>
                <a:t> Nouveau mécanisme de </a:t>
              </a:r>
              <a:r>
                <a:rPr lang="en-US" sz="1600" b="1">
                  <a:solidFill>
                    <a:srgbClr val="000000"/>
                  </a:solidFill>
                  <a:latin typeface="Geneva"/>
                  <a:cs typeface="Geneva"/>
                </a:rPr>
                <a:t>transfert de masse </a:t>
              </a:r>
            </a:p>
            <a:p>
              <a:pPr lvl="0">
                <a:lnSpc>
                  <a:spcPct val="120000"/>
                </a:lnSpc>
                <a:buSzPct val="100000"/>
              </a:pPr>
              <a:r>
                <a:rPr lang="en-US" sz="1600" b="1">
                  <a:solidFill>
                    <a:srgbClr val="000000"/>
                  </a:solidFill>
                  <a:latin typeface="Geneva"/>
                  <a:cs typeface="Geneva"/>
                </a:rPr>
                <a:t>   accéléré </a:t>
              </a:r>
              <a:r>
                <a:rPr lang="en-US" sz="1600">
                  <a:solidFill>
                    <a:srgbClr val="000000"/>
                  </a:solidFill>
                  <a:latin typeface="Geneva"/>
                  <a:cs typeface="Geneva"/>
                </a:rPr>
                <a:t>dans les systèmes binaires </a:t>
              </a:r>
            </a:p>
          </p:txBody>
        </p:sp>
        <p:sp>
          <p:nvSpPr>
            <p:cNvPr id="15" name="Rectangle 14"/>
            <p:cNvSpPr/>
            <p:nvPr/>
          </p:nvSpPr>
          <p:spPr>
            <a:xfrm>
              <a:off x="368071" y="6639300"/>
              <a:ext cx="4436766" cy="900759"/>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les </a:t>
              </a:r>
              <a:r>
                <a:rPr lang="en-US" sz="1600" b="1">
                  <a:solidFill>
                    <a:srgbClr val="000000"/>
                  </a:solidFill>
                  <a:latin typeface="Geneva"/>
                  <a:cs typeface="Geneva"/>
                </a:rPr>
                <a:t>sources X ultra-lumineuses </a:t>
              </a:r>
            </a:p>
            <a:p>
              <a:pPr lvl="0">
                <a:lnSpc>
                  <a:spcPct val="110000"/>
                </a:lnSpc>
                <a:buSzPct val="100000"/>
              </a:pPr>
              <a:r>
                <a:rPr lang="en-US" sz="1600">
                  <a:solidFill>
                    <a:srgbClr val="000000"/>
                  </a:solidFill>
                  <a:latin typeface="Geneva"/>
                  <a:cs typeface="Geneva"/>
                </a:rPr>
                <a:t>    ne nécessitent pas de remplissage de </a:t>
              </a:r>
            </a:p>
            <a:p>
              <a:pPr lvl="0">
                <a:lnSpc>
                  <a:spcPct val="110000"/>
                </a:lnSpc>
                <a:buSzPct val="100000"/>
              </a:pPr>
              <a:r>
                <a:rPr lang="en-US" sz="1600">
                  <a:solidFill>
                    <a:srgbClr val="000000"/>
                  </a:solidFill>
                  <a:latin typeface="Geneva"/>
                  <a:cs typeface="Geneva"/>
                </a:rPr>
                <a:t>    lobe de Roche (eg M101 ULX-1)</a:t>
              </a:r>
            </a:p>
          </p:txBody>
        </p:sp>
      </p:grpSp>
      <p:grpSp>
        <p:nvGrpSpPr>
          <p:cNvPr id="5" name="Grouper 4"/>
          <p:cNvGrpSpPr/>
          <p:nvPr/>
        </p:nvGrpSpPr>
        <p:grpSpPr>
          <a:xfrm>
            <a:off x="3258196" y="1968837"/>
            <a:ext cx="6304077" cy="1576280"/>
            <a:chOff x="137255" y="2891644"/>
            <a:chExt cx="6304077" cy="1576280"/>
          </a:xfrm>
        </p:grpSpPr>
        <p:grpSp>
          <p:nvGrpSpPr>
            <p:cNvPr id="4" name="Grouper 3"/>
            <p:cNvGrpSpPr/>
            <p:nvPr/>
          </p:nvGrpSpPr>
          <p:grpSpPr>
            <a:xfrm>
              <a:off x="137255" y="2891644"/>
              <a:ext cx="6304077" cy="920557"/>
              <a:chOff x="137255" y="4247064"/>
              <a:chExt cx="6304077" cy="920557"/>
            </a:xfrm>
          </p:grpSpPr>
          <p:sp>
            <p:nvSpPr>
              <p:cNvPr id="10" name="Rectangle à coins arrondis 9"/>
              <p:cNvSpPr/>
              <p:nvPr/>
            </p:nvSpPr>
            <p:spPr>
              <a:xfrm>
                <a:off x="196605" y="4247064"/>
                <a:ext cx="5024782"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ln>
                      <a:solidFill>
                        <a:schemeClr val="tx1"/>
                      </a:solidFill>
                    </a:ln>
                    <a:solidFill>
                      <a:schemeClr val="tx1"/>
                    </a:solidFill>
                  </a:rPr>
                  <a:t>El Mellah</a:t>
                </a:r>
                <a:r>
                  <a:rPr lang="fr-FR">
                    <a:ln>
                      <a:solidFill>
                        <a:schemeClr val="tx1"/>
                      </a:solidFill>
                    </a:ln>
                    <a:solidFill>
                      <a:schemeClr val="tx1"/>
                    </a:solidFill>
                  </a:rPr>
                  <a:t>, Sander, Sundqvist &amp; Keppens, A&amp;A 2019</a:t>
                </a:r>
                <a:endParaRPr lang="fr-FR">
                  <a:solidFill>
                    <a:schemeClr val="tx1"/>
                  </a:solidFill>
                </a:endParaRPr>
              </a:p>
            </p:txBody>
          </p:sp>
          <p:sp>
            <p:nvSpPr>
              <p:cNvPr id="12" name="Rectangle 11"/>
              <p:cNvSpPr/>
              <p:nvPr/>
            </p:nvSpPr>
            <p:spPr>
              <a:xfrm>
                <a:off x="137255" y="4767511"/>
                <a:ext cx="6304077" cy="400110"/>
              </a:xfrm>
              <a:prstGeom prst="rect">
                <a:avLst/>
              </a:prstGeom>
            </p:spPr>
            <p:txBody>
              <a:bodyPr wrap="square">
                <a:spAutoFit/>
              </a:bodyPr>
              <a:lstStyle/>
              <a:p>
                <a:pPr marL="171450" lvl="0" indent="-171450">
                  <a:lnSpc>
                    <a:spcPct val="130000"/>
                  </a:lnSpc>
                  <a:buSzPct val="100000"/>
                  <a:buBlip>
                    <a:blip r:embed="rId4"/>
                  </a:buBlip>
                </a:pPr>
                <a:r>
                  <a:rPr lang="en-US" sz="1600">
                    <a:solidFill>
                      <a:srgbClr val="000000"/>
                    </a:solidFill>
                    <a:latin typeface="Geneva"/>
                    <a:cs typeface="Geneva"/>
                  </a:rPr>
                  <a:t> Caractérisation des </a:t>
                </a:r>
                <a:r>
                  <a:rPr lang="en-US" sz="1600" b="1">
                    <a:solidFill>
                      <a:srgbClr val="000000"/>
                    </a:solidFill>
                    <a:latin typeface="Geneva"/>
                    <a:cs typeface="Geneva"/>
                  </a:rPr>
                  <a:t>disques formés par capture du vent</a:t>
                </a:r>
              </a:p>
            </p:txBody>
          </p:sp>
        </p:grpSp>
        <p:sp>
          <p:nvSpPr>
            <p:cNvPr id="16" name="Rectangle 15"/>
            <p:cNvSpPr/>
            <p:nvPr/>
          </p:nvSpPr>
          <p:spPr>
            <a:xfrm>
              <a:off x="386515" y="3747727"/>
              <a:ext cx="5484685" cy="720197"/>
            </a:xfrm>
            <a:prstGeom prst="rect">
              <a:avLst/>
            </a:prstGeom>
          </p:spPr>
          <p:txBody>
            <a:bodyPr wrap="square">
              <a:spAutoFit/>
            </a:bodyPr>
            <a:lstStyle/>
            <a:p>
              <a:pPr marL="285750" lvl="0" indent="-285750">
                <a:lnSpc>
                  <a:spcPct val="130000"/>
                </a:lnSpc>
                <a:buSzPct val="100000"/>
                <a:buFont typeface="Symbol" charset="0"/>
                <a:buChar char=""/>
              </a:pPr>
              <a:r>
                <a:rPr lang="en-US" sz="1600">
                  <a:solidFill>
                    <a:srgbClr val="000000"/>
                  </a:solidFill>
                  <a:latin typeface="Geneva"/>
                  <a:cs typeface="Geneva"/>
                </a:rPr>
                <a:t>origine du disque observé dans Cygnus X-1</a:t>
              </a:r>
            </a:p>
            <a:p>
              <a:pPr marL="285750" lvl="0" indent="-285750">
                <a:lnSpc>
                  <a:spcPct val="130000"/>
                </a:lnSpc>
                <a:buSzPct val="100000"/>
                <a:buFont typeface="Symbol" charset="0"/>
                <a:buChar char=""/>
              </a:pPr>
              <a:r>
                <a:rPr lang="en-US" sz="1600">
                  <a:solidFill>
                    <a:srgbClr val="000000"/>
                  </a:solidFill>
                  <a:latin typeface="Geneva"/>
                  <a:cs typeface="Geneva"/>
                </a:rPr>
                <a:t>prédiction d’un disque dans Vela X-1</a:t>
              </a:r>
            </a:p>
          </p:txBody>
        </p:sp>
      </p:grpSp>
      <p:sp>
        <p:nvSpPr>
          <p:cNvPr id="17" name="Rounded Rectangle 39"/>
          <p:cNvSpPr/>
          <p:nvPr/>
        </p:nvSpPr>
        <p:spPr>
          <a:xfrm>
            <a:off x="3753147" y="790563"/>
            <a:ext cx="1346786"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code</a:t>
            </a:r>
            <a:endParaRPr lang="en-US" sz="1600" b="1" dirty="0">
              <a:solidFill>
                <a:srgbClr val="000000"/>
              </a:solidFill>
              <a:latin typeface="Courier New"/>
              <a:cs typeface="Geneva"/>
            </a:endParaRPr>
          </a:p>
        </p:txBody>
      </p:sp>
      <p:pic>
        <p:nvPicPr>
          <p:cNvPr id="23" name="Image 22" descr="dis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1" y="1644334"/>
            <a:ext cx="3522122" cy="2844520"/>
          </a:xfrm>
          <a:prstGeom prst="rect">
            <a:avLst/>
          </a:prstGeom>
        </p:spPr>
      </p:pic>
      <p:sp>
        <p:nvSpPr>
          <p:cNvPr id="25" name="Rounded Rectangle 39"/>
          <p:cNvSpPr/>
          <p:nvPr/>
        </p:nvSpPr>
        <p:spPr>
          <a:xfrm>
            <a:off x="7202077" y="1445215"/>
            <a:ext cx="189160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latin typeface="Courier New"/>
                <a:cs typeface="Geneva"/>
              </a:rPr>
              <a:t>WASO + AMRVAC</a:t>
            </a:r>
            <a:endParaRPr lang="en-US" sz="1600" b="1" dirty="0">
              <a:solidFill>
                <a:srgbClr val="000000"/>
              </a:solidFill>
              <a:latin typeface="Courier New"/>
              <a:cs typeface="Geneva"/>
            </a:endParaRPr>
          </a:p>
        </p:txBody>
      </p:sp>
    </p:spTree>
    <p:extLst>
      <p:ext uri="{BB962C8B-B14F-4D97-AF65-F5344CB8AC3E}">
        <p14:creationId xmlns:p14="http://schemas.microsoft.com/office/powerpoint/2010/main" val="357954157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1943332" y="6262535"/>
            <a:ext cx="245074" cy="320040"/>
          </a:xfrm>
          <a:prstGeom prst="rect">
            <a:avLst/>
          </a:prstGeom>
        </p:spPr>
      </p:pic>
      <p:pic>
        <p:nvPicPr>
          <p:cNvPr id="4" name="Image 3"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07" y="2119190"/>
            <a:ext cx="3105313" cy="3634316"/>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dirty="0">
                <a:latin typeface="Geneva"/>
                <a:cs typeface="Geneva"/>
              </a:rPr>
              <a:t> Binaires X de forte masse (et supergéantes rouges)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3" name="Rectangle à coins arrondis 12"/>
          <p:cNvSpPr/>
          <p:nvPr/>
        </p:nvSpPr>
        <p:spPr>
          <a:xfrm>
            <a:off x="89436" y="683649"/>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52800" y="1178806"/>
            <a:ext cx="8224371"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Variabilité de l’absorption dans Vela X-1</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stochastique</a:t>
            </a:r>
          </a:p>
        </p:txBody>
      </p:sp>
      <p:sp>
        <p:nvSpPr>
          <p:cNvPr id="21" name="Rectangle 20"/>
          <p:cNvSpPr/>
          <p:nvPr/>
        </p:nvSpPr>
        <p:spPr>
          <a:xfrm>
            <a:off x="52800" y="1731221"/>
            <a:ext cx="4392499"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prévu</a:t>
            </a:r>
          </a:p>
        </p:txBody>
      </p:sp>
      <p:pic>
        <p:nvPicPr>
          <p:cNvPr id="5" name="Image 4" descr="logo_athen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0003" y="5780672"/>
            <a:ext cx="2156766" cy="522283"/>
          </a:xfrm>
          <a:prstGeom prst="rect">
            <a:avLst/>
          </a:prstGeom>
        </p:spPr>
      </p:pic>
      <p:sp>
        <p:nvSpPr>
          <p:cNvPr id="18" name="Rectangle 17"/>
          <p:cNvSpPr/>
          <p:nvPr/>
        </p:nvSpPr>
        <p:spPr>
          <a:xfrm>
            <a:off x="4847167" y="792985"/>
            <a:ext cx="4310794" cy="1646092"/>
          </a:xfrm>
          <a:prstGeom prst="rect">
            <a:avLst/>
          </a:prstGeom>
        </p:spPr>
        <p:txBody>
          <a:bodyPr wrap="square">
            <a:spAutoFit/>
          </a:bodyPr>
          <a:lstStyle/>
          <a:p>
            <a:pPr>
              <a:lnSpc>
                <a:spcPct val="110000"/>
              </a:lnSpc>
            </a:pPr>
            <a:r>
              <a:rPr lang="en-US" sz="1400" dirty="0" smtClean="0">
                <a:solidFill>
                  <a:srgbClr val="000000"/>
                </a:solidFill>
                <a:latin typeface="Geneva"/>
                <a:cs typeface="Geneva"/>
              </a:rPr>
              <a:t>Phase ~ 0.25</a:t>
            </a:r>
            <a:endParaRPr lang="en-US" sz="1400" dirty="0">
              <a:solidFill>
                <a:srgbClr val="000000"/>
              </a:solidFill>
              <a:latin typeface="Geneva"/>
              <a:cs typeface="Geneva"/>
            </a:endParaRPr>
          </a:p>
          <a:p>
            <a:pPr marL="171450" lvl="0" indent="-171450">
              <a:lnSpc>
                <a:spcPct val="110000"/>
              </a:lnSpc>
              <a:buSzPct val="100000"/>
              <a:buBlip>
                <a:blip r:embed="rId5"/>
              </a:buBlip>
            </a:pPr>
            <a:r>
              <a:rPr lang="en-US" sz="1400" dirty="0">
                <a:solidFill>
                  <a:srgbClr val="000000"/>
                </a:solidFill>
                <a:latin typeface="Geneva"/>
                <a:cs typeface="Geneva"/>
              </a:rPr>
              <a:t> no tail in the L.O.S </a:t>
            </a:r>
            <a:endParaRPr lang="en-US" sz="1400" dirty="0" smtClean="0">
              <a:solidFill>
                <a:srgbClr val="000000"/>
              </a:solidFill>
              <a:latin typeface="Geneva"/>
              <a:cs typeface="Geneva"/>
            </a:endParaRPr>
          </a:p>
          <a:p>
            <a:pPr lvl="0">
              <a:lnSpc>
                <a:spcPct val="110000"/>
              </a:lnSpc>
              <a:buSzPct val="100000"/>
            </a:pPr>
            <a:endParaRPr lang="en-US" sz="800" b="1" dirty="0">
              <a:solidFill>
                <a:srgbClr val="000000"/>
              </a:solidFill>
              <a:latin typeface="Geneva"/>
              <a:cs typeface="Geneva"/>
            </a:endParaRPr>
          </a:p>
          <a:p>
            <a:pPr>
              <a:lnSpc>
                <a:spcPct val="110000"/>
              </a:lnSpc>
            </a:pPr>
            <a:r>
              <a:rPr lang="en-US" sz="1400" dirty="0">
                <a:solidFill>
                  <a:srgbClr val="000000"/>
                </a:solidFill>
                <a:latin typeface="Geneva"/>
                <a:cs typeface="Geneva"/>
              </a:rPr>
              <a:t>Hardness enhanced</a:t>
            </a:r>
          </a:p>
          <a:p>
            <a:pPr marL="171450" lvl="0" indent="-171450">
              <a:lnSpc>
                <a:spcPct val="110000"/>
              </a:lnSpc>
              <a:buSzPct val="100000"/>
              <a:buBlip>
                <a:blip r:embed="rId5"/>
              </a:buBlip>
            </a:pPr>
            <a:r>
              <a:rPr lang="en-US" sz="1400" dirty="0">
                <a:solidFill>
                  <a:srgbClr val="000000"/>
                </a:solidFill>
                <a:latin typeface="Geneva"/>
                <a:cs typeface="Geneva"/>
              </a:rPr>
              <a:t> not from source</a:t>
            </a:r>
          </a:p>
          <a:p>
            <a:pPr marL="171450" lvl="0" indent="-171450">
              <a:lnSpc>
                <a:spcPct val="110000"/>
              </a:lnSpc>
              <a:buSzPct val="100000"/>
              <a:buBlip>
                <a:blip r:embed="rId5"/>
              </a:buBlip>
            </a:pPr>
            <a:r>
              <a:rPr lang="en-US" sz="1400" dirty="0">
                <a:solidFill>
                  <a:srgbClr val="000000"/>
                </a:solidFill>
                <a:latin typeface="Geneva"/>
                <a:cs typeface="Geneva"/>
              </a:rPr>
              <a:t> increase in N</a:t>
            </a:r>
            <a:r>
              <a:rPr lang="en-US" sz="1400" baseline="-25000" dirty="0">
                <a:solidFill>
                  <a:srgbClr val="000000"/>
                </a:solidFill>
                <a:latin typeface="Geneva"/>
                <a:cs typeface="Geneva"/>
              </a:rPr>
              <a:t>H</a:t>
            </a:r>
            <a:r>
              <a:rPr lang="en-US" sz="1400" dirty="0">
                <a:solidFill>
                  <a:srgbClr val="000000"/>
                </a:solidFill>
                <a:latin typeface="Geneva"/>
                <a:cs typeface="Geneva"/>
              </a:rPr>
              <a:t> (x7)</a:t>
            </a:r>
          </a:p>
          <a:p>
            <a:pPr marL="171450" lvl="0" indent="-171450">
              <a:lnSpc>
                <a:spcPct val="110000"/>
              </a:lnSpc>
              <a:buSzPct val="100000"/>
              <a:buBlip>
                <a:blip r:embed="rId5"/>
              </a:buBlip>
            </a:pPr>
            <a:r>
              <a:rPr lang="en-US" sz="1400" dirty="0">
                <a:solidFill>
                  <a:srgbClr val="000000"/>
                </a:solidFill>
                <a:latin typeface="Geneva"/>
                <a:cs typeface="Geneva"/>
              </a:rPr>
              <a:t> 1h long</a:t>
            </a:r>
          </a:p>
        </p:txBody>
      </p:sp>
      <p:sp>
        <p:nvSpPr>
          <p:cNvPr id="20" name="Rectangle 19"/>
          <p:cNvSpPr/>
          <p:nvPr/>
        </p:nvSpPr>
        <p:spPr>
          <a:xfrm>
            <a:off x="3859549" y="4935914"/>
            <a:ext cx="2527958" cy="1367041"/>
          </a:xfrm>
          <a:prstGeom prst="rect">
            <a:avLst/>
          </a:prstGeom>
        </p:spPr>
        <p:txBody>
          <a:bodyPr wrap="square">
            <a:spAutoFit/>
          </a:bodyPr>
          <a:lstStyle/>
          <a:p>
            <a:pPr>
              <a:lnSpc>
                <a:spcPct val="150000"/>
              </a:lnSpc>
            </a:pPr>
            <a:r>
              <a:rPr lang="en-US" sz="1400" dirty="0" smtClean="0">
                <a:solidFill>
                  <a:srgbClr val="000000"/>
                </a:solidFill>
                <a:latin typeface="Geneva"/>
                <a:cs typeface="Geneva"/>
              </a:rPr>
              <a:t>Due to clump event?</a:t>
            </a:r>
            <a:endParaRPr lang="en-US" sz="1400" dirty="0">
              <a:solidFill>
                <a:srgbClr val="000000"/>
              </a:solidFill>
              <a:latin typeface="Geneva"/>
              <a:cs typeface="Geneva"/>
            </a:endParaRPr>
          </a:p>
          <a:p>
            <a:pPr marL="171450" lvl="0" indent="-171450">
              <a:lnSpc>
                <a:spcPct val="150000"/>
              </a:lnSpc>
              <a:buSzPct val="100000"/>
              <a:buBlip>
                <a:blip r:embed="rId5"/>
              </a:buBlip>
            </a:pPr>
            <a:r>
              <a:rPr lang="en-US" sz="1400" dirty="0">
                <a:solidFill>
                  <a:srgbClr val="000000"/>
                </a:solidFill>
                <a:latin typeface="Geneva"/>
                <a:cs typeface="Geneva"/>
              </a:rPr>
              <a:t> too small (1% of R</a:t>
            </a:r>
            <a:r>
              <a:rPr lang="en-US" sz="1400" baseline="-25000" dirty="0">
                <a:solidFill>
                  <a:srgbClr val="000000"/>
                </a:solidFill>
                <a:latin typeface="Geneva"/>
                <a:cs typeface="Geneva"/>
              </a:rPr>
              <a:t>star</a:t>
            </a:r>
            <a:r>
              <a:rPr lang="en-US" sz="1400" dirty="0">
                <a:solidFill>
                  <a:srgbClr val="000000"/>
                </a:solidFill>
                <a:latin typeface="Geneva"/>
                <a:cs typeface="Geneva"/>
              </a:rPr>
              <a:t>)</a:t>
            </a:r>
          </a:p>
          <a:p>
            <a:pPr marL="171450" lvl="0" indent="-171450">
              <a:lnSpc>
                <a:spcPct val="150000"/>
              </a:lnSpc>
              <a:buSzPct val="100000"/>
              <a:buBlip>
                <a:blip r:embed="rId5"/>
              </a:buBlip>
            </a:pPr>
            <a:r>
              <a:rPr lang="en-US" sz="1400" dirty="0">
                <a:solidFill>
                  <a:srgbClr val="000000"/>
                </a:solidFill>
                <a:latin typeface="Geneva"/>
                <a:cs typeface="Geneva"/>
              </a:rPr>
              <a:t> too packed</a:t>
            </a:r>
          </a:p>
          <a:p>
            <a:pPr marL="171450" indent="-171450">
              <a:lnSpc>
                <a:spcPct val="150000"/>
              </a:lnSpc>
              <a:buSzPct val="100000"/>
              <a:buBlip>
                <a:blip r:embed="rId5"/>
              </a:buBlip>
            </a:pPr>
            <a:r>
              <a:rPr lang="en-US" sz="1400" dirty="0">
                <a:solidFill>
                  <a:srgbClr val="000000"/>
                </a:solidFill>
                <a:latin typeface="Geneva"/>
                <a:cs typeface="Geneva"/>
              </a:rPr>
              <a:t> </a:t>
            </a:r>
            <a:r>
              <a:rPr lang="en-US" sz="1400" b="1" dirty="0">
                <a:solidFill>
                  <a:srgbClr val="000000"/>
                </a:solidFill>
                <a:latin typeface="Geneva"/>
                <a:cs typeface="Geneva"/>
              </a:rPr>
              <a:t>too fast (~1,000km/s)</a:t>
            </a:r>
          </a:p>
        </p:txBody>
      </p:sp>
      <p:grpSp>
        <p:nvGrpSpPr>
          <p:cNvPr id="8" name="Grouper 7"/>
          <p:cNvGrpSpPr/>
          <p:nvPr/>
        </p:nvGrpSpPr>
        <p:grpSpPr>
          <a:xfrm>
            <a:off x="4103739" y="2231445"/>
            <a:ext cx="4842388" cy="2468058"/>
            <a:chOff x="4103739" y="2062109"/>
            <a:chExt cx="4842388" cy="2468058"/>
          </a:xfrm>
        </p:grpSpPr>
        <p:pic>
          <p:nvPicPr>
            <p:cNvPr id="7" name="Image 6" descr="vici_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03739" y="2625857"/>
              <a:ext cx="4842388" cy="1904310"/>
            </a:xfrm>
            <a:prstGeom prst="rect">
              <a:avLst/>
            </a:prstGeom>
            <a:ln>
              <a:noFill/>
            </a:ln>
            <a:effectLst>
              <a:outerShdw blurRad="190500" algn="tl" rotWithShape="0">
                <a:srgbClr val="000000">
                  <a:alpha val="70000"/>
                </a:srgbClr>
              </a:outerShdw>
            </a:effectLst>
          </p:spPr>
        </p:pic>
        <p:sp>
          <p:nvSpPr>
            <p:cNvPr id="22" name="Rectangle 21"/>
            <p:cNvSpPr/>
            <p:nvPr/>
          </p:nvSpPr>
          <p:spPr>
            <a:xfrm>
              <a:off x="7920405" y="2062109"/>
              <a:ext cx="738431" cy="361637"/>
            </a:xfrm>
            <a:prstGeom prst="rect">
              <a:avLst/>
            </a:prstGeom>
          </p:spPr>
          <p:txBody>
            <a:bodyPr wrap="square">
              <a:spAutoFit/>
            </a:bodyPr>
            <a:lstStyle/>
            <a:p>
              <a:pPr algn="ctr">
                <a:lnSpc>
                  <a:spcPct val="130000"/>
                </a:lnSpc>
              </a:pPr>
              <a:r>
                <a:rPr lang="en-US" sz="1400" b="1" dirty="0">
                  <a:solidFill>
                    <a:srgbClr val="000000"/>
                  </a:solidFill>
                  <a:latin typeface="Geneva"/>
                  <a:cs typeface="Geneva"/>
                </a:rPr>
                <a:t>hard</a:t>
              </a:r>
              <a:endParaRPr lang="en-US" sz="1400" b="1" dirty="0" smtClean="0">
                <a:solidFill>
                  <a:srgbClr val="000000"/>
                </a:solidFill>
                <a:latin typeface="Geneva"/>
                <a:cs typeface="Geneva"/>
              </a:endParaRPr>
            </a:p>
          </p:txBody>
        </p:sp>
        <p:sp>
          <p:nvSpPr>
            <p:cNvPr id="23" name="Right Brace 19"/>
            <p:cNvSpPr/>
            <p:nvPr/>
          </p:nvSpPr>
          <p:spPr>
            <a:xfrm rot="16200000">
              <a:off x="8226694" y="2079959"/>
              <a:ext cx="118871" cy="822960"/>
            </a:xfrm>
            <a:prstGeom prst="rightBrace">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ectangle 23"/>
            <p:cNvSpPr/>
            <p:nvPr/>
          </p:nvSpPr>
          <p:spPr>
            <a:xfrm>
              <a:off x="6930248" y="2065459"/>
              <a:ext cx="738431" cy="361637"/>
            </a:xfrm>
            <a:prstGeom prst="rect">
              <a:avLst/>
            </a:prstGeom>
          </p:spPr>
          <p:txBody>
            <a:bodyPr wrap="square">
              <a:spAutoFit/>
            </a:bodyPr>
            <a:lstStyle/>
            <a:p>
              <a:pPr algn="ctr">
                <a:lnSpc>
                  <a:spcPct val="130000"/>
                </a:lnSpc>
              </a:pPr>
              <a:r>
                <a:rPr lang="en-US" sz="1400" b="1" dirty="0">
                  <a:solidFill>
                    <a:srgbClr val="000000"/>
                  </a:solidFill>
                  <a:latin typeface="Geneva"/>
                  <a:cs typeface="Geneva"/>
                </a:rPr>
                <a:t>hard</a:t>
              </a:r>
              <a:endParaRPr lang="en-US" sz="1400" b="1" dirty="0" smtClean="0">
                <a:solidFill>
                  <a:srgbClr val="000000"/>
                </a:solidFill>
                <a:latin typeface="Geneva"/>
                <a:cs typeface="Geneva"/>
              </a:endParaRPr>
            </a:p>
          </p:txBody>
        </p:sp>
        <p:sp>
          <p:nvSpPr>
            <p:cNvPr id="26" name="Right Brace 19"/>
            <p:cNvSpPr/>
            <p:nvPr/>
          </p:nvSpPr>
          <p:spPr>
            <a:xfrm rot="16200000">
              <a:off x="7239965" y="2311909"/>
              <a:ext cx="118871" cy="365760"/>
            </a:xfrm>
            <a:prstGeom prst="rightBrace">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403362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1943332" y="6262535"/>
            <a:ext cx="245074" cy="320040"/>
          </a:xfrm>
          <a:prstGeom prst="rect">
            <a:avLst/>
          </a:prstGeom>
        </p:spPr>
      </p:pic>
      <p:pic>
        <p:nvPicPr>
          <p:cNvPr id="4" name="Image 3" descr="vici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07" y="2119190"/>
            <a:ext cx="3105313" cy="3634316"/>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dirty="0">
                <a:latin typeface="Geneva"/>
                <a:cs typeface="Geneva"/>
              </a:rPr>
              <a:t> Binaires X de forte masse (et supergéantes rouges) – le vent stellaire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3" name="Rectangle à coins arrondis 12"/>
          <p:cNvSpPr/>
          <p:nvPr/>
        </p:nvSpPr>
        <p:spPr>
          <a:xfrm>
            <a:off x="89436" y="683649"/>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Grinberg, Hell, </a:t>
            </a:r>
            <a:r>
              <a:rPr lang="fr-FR" b="1">
                <a:ln>
                  <a:solidFill>
                    <a:schemeClr val="tx1"/>
                  </a:solidFill>
                </a:ln>
                <a:solidFill>
                  <a:schemeClr val="tx1"/>
                </a:solidFill>
              </a:rPr>
              <a:t>El Mellah </a:t>
            </a:r>
            <a:r>
              <a:rPr lang="fr-FR">
                <a:ln>
                  <a:solidFill>
                    <a:schemeClr val="tx1"/>
                  </a:solidFill>
                </a:ln>
                <a:solidFill>
                  <a:schemeClr val="tx1"/>
                </a:solidFill>
              </a:rPr>
              <a:t>et al., A&amp;A 2017</a:t>
            </a:r>
            <a:endParaRPr lang="fr-FR">
              <a:solidFill>
                <a:schemeClr val="tx1"/>
              </a:solidFill>
            </a:endParaRPr>
          </a:p>
        </p:txBody>
      </p:sp>
      <p:sp>
        <p:nvSpPr>
          <p:cNvPr id="25" name="Rectangle 24"/>
          <p:cNvSpPr/>
          <p:nvPr/>
        </p:nvSpPr>
        <p:spPr>
          <a:xfrm>
            <a:off x="52800" y="1178806"/>
            <a:ext cx="8224371" cy="629916"/>
          </a:xfrm>
          <a:prstGeom prst="rect">
            <a:avLst/>
          </a:prstGeom>
        </p:spPr>
        <p:txBody>
          <a:bodyPr wrap="square">
            <a:spAutoFit/>
          </a:bodyPr>
          <a:lstStyle/>
          <a:p>
            <a:pPr marL="171450" lvl="0" indent="-171450">
              <a:lnSpc>
                <a:spcPct val="110000"/>
              </a:lnSpc>
              <a:buSzPct val="100000"/>
              <a:buBlip>
                <a:blip r:embed="rId5"/>
              </a:buBlip>
            </a:pPr>
            <a:r>
              <a:rPr lang="en-US" sz="1600">
                <a:solidFill>
                  <a:srgbClr val="000000"/>
                </a:solidFill>
                <a:latin typeface="Geneva"/>
                <a:cs typeface="Geneva"/>
              </a:rPr>
              <a:t> Variabilité de l’absorption dans Vela X-1</a:t>
            </a:r>
          </a:p>
          <a:p>
            <a:pPr marL="171450" lvl="0" indent="-171450">
              <a:lnSpc>
                <a:spcPct val="110000"/>
              </a:lnSpc>
              <a:buSzPct val="100000"/>
              <a:buBlip>
                <a:blip r:embed="rId5"/>
              </a:buBlip>
            </a:pPr>
            <a:r>
              <a:rPr lang="en-US" sz="1600">
                <a:solidFill>
                  <a:srgbClr val="000000"/>
                </a:solidFill>
                <a:latin typeface="Geneva"/>
                <a:cs typeface="Geneva"/>
              </a:rPr>
              <a:t> </a:t>
            </a:r>
            <a:r>
              <a:rPr lang="en-US" sz="1600" u="sng">
                <a:solidFill>
                  <a:srgbClr val="000000"/>
                </a:solidFill>
                <a:latin typeface="Geneva"/>
                <a:cs typeface="Geneva"/>
              </a:rPr>
              <a:t>ma contribution :</a:t>
            </a:r>
            <a:r>
              <a:rPr lang="en-US" sz="1600">
                <a:solidFill>
                  <a:srgbClr val="000000"/>
                </a:solidFill>
                <a:latin typeface="Geneva"/>
                <a:cs typeface="Geneva"/>
              </a:rPr>
              <a:t> modèle stochastique</a:t>
            </a:r>
          </a:p>
        </p:txBody>
      </p:sp>
      <p:sp>
        <p:nvSpPr>
          <p:cNvPr id="21" name="Rectangle 20"/>
          <p:cNvSpPr/>
          <p:nvPr/>
        </p:nvSpPr>
        <p:spPr>
          <a:xfrm>
            <a:off x="52800" y="1731221"/>
            <a:ext cx="4392499" cy="359073"/>
          </a:xfrm>
          <a:prstGeom prst="rect">
            <a:avLst/>
          </a:prstGeom>
        </p:spPr>
        <p:txBody>
          <a:bodyPr wrap="square">
            <a:spAutoFit/>
          </a:bodyPr>
          <a:lstStyle/>
          <a:p>
            <a:pPr marL="285750" lvl="0" indent="-285750">
              <a:lnSpc>
                <a:spcPct val="110000"/>
              </a:lnSpc>
              <a:buSzPct val="100000"/>
              <a:buFont typeface="Symbol" charset="0"/>
              <a:buChar char=""/>
            </a:pPr>
            <a:r>
              <a:rPr lang="en-US" sz="1600">
                <a:solidFill>
                  <a:srgbClr val="000000"/>
                </a:solidFill>
                <a:latin typeface="Geneva"/>
                <a:cs typeface="Geneva"/>
              </a:rPr>
              <a:t>vent plus lent que prévu</a:t>
            </a:r>
          </a:p>
        </p:txBody>
      </p:sp>
      <p:pic>
        <p:nvPicPr>
          <p:cNvPr id="31" name="Image 30" descr="empirical_clump_event.png"/>
          <p:cNvPicPr>
            <a:picLocks/>
          </p:cNvPicPr>
          <p:nvPr/>
        </p:nvPicPr>
        <p:blipFill rotWithShape="1">
          <a:blip r:embed="rId6">
            <a:alphaModFix/>
            <a:extLst>
              <a:ext uri="{28A0092B-C50C-407E-A947-70E740481C1C}">
                <a14:useLocalDpi xmlns:a14="http://schemas.microsoft.com/office/drawing/2010/main" val="0"/>
              </a:ext>
            </a:extLst>
          </a:blip>
          <a:srcRect l="25807"/>
          <a:stretch/>
        </p:blipFill>
        <p:spPr>
          <a:xfrm rot="5400000" flipV="1">
            <a:off x="1140462" y="4556320"/>
            <a:ext cx="2310944" cy="1099108"/>
          </a:xfrm>
          <a:prstGeom prst="rect">
            <a:avLst/>
          </a:prstGeom>
        </p:spPr>
      </p:pic>
      <p:pic>
        <p:nvPicPr>
          <p:cNvPr id="5" name="Image 4" descr="logo_athen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0741" y="656523"/>
            <a:ext cx="2156766" cy="522283"/>
          </a:xfrm>
          <a:prstGeom prst="rect">
            <a:avLst/>
          </a:prstGeom>
        </p:spPr>
      </p:pic>
      <p:sp>
        <p:nvSpPr>
          <p:cNvPr id="18" name="Rectangle 17"/>
          <p:cNvSpPr/>
          <p:nvPr/>
        </p:nvSpPr>
        <p:spPr>
          <a:xfrm>
            <a:off x="6630003" y="729484"/>
            <a:ext cx="2527958" cy="1508105"/>
          </a:xfrm>
          <a:prstGeom prst="rect">
            <a:avLst/>
          </a:prstGeom>
        </p:spPr>
        <p:txBody>
          <a:bodyPr wrap="square">
            <a:spAutoFit/>
          </a:bodyPr>
          <a:lstStyle/>
          <a:p>
            <a:r>
              <a:rPr lang="en-US" sz="1400" dirty="0" smtClean="0">
                <a:solidFill>
                  <a:srgbClr val="000000"/>
                </a:solidFill>
                <a:latin typeface="Geneva"/>
                <a:cs typeface="Geneva"/>
              </a:rPr>
              <a:t>Phase ~ 0.25</a:t>
            </a:r>
            <a:endParaRPr lang="en-US" sz="1400" dirty="0">
              <a:solidFill>
                <a:srgbClr val="000000"/>
              </a:solidFill>
              <a:latin typeface="Geneva"/>
              <a:cs typeface="Geneva"/>
            </a:endParaRPr>
          </a:p>
          <a:p>
            <a:pPr marL="171450" lvl="0" indent="-171450">
              <a:buSzPct val="100000"/>
              <a:buBlip>
                <a:blip r:embed="rId5"/>
              </a:buBlip>
            </a:pPr>
            <a:r>
              <a:rPr lang="en-US" sz="1400" dirty="0">
                <a:solidFill>
                  <a:srgbClr val="000000"/>
                </a:solidFill>
                <a:latin typeface="Geneva"/>
                <a:cs typeface="Geneva"/>
              </a:rPr>
              <a:t> no tail in the L.O.S </a:t>
            </a:r>
            <a:endParaRPr lang="en-US" sz="1400" dirty="0" smtClean="0">
              <a:solidFill>
                <a:srgbClr val="000000"/>
              </a:solidFill>
              <a:latin typeface="Geneva"/>
              <a:cs typeface="Geneva"/>
            </a:endParaRPr>
          </a:p>
          <a:p>
            <a:pPr lvl="0">
              <a:buSzPct val="100000"/>
            </a:pPr>
            <a:endParaRPr lang="en-US" sz="800" b="1" dirty="0">
              <a:solidFill>
                <a:srgbClr val="000000"/>
              </a:solidFill>
              <a:latin typeface="Geneva"/>
              <a:cs typeface="Geneva"/>
            </a:endParaRPr>
          </a:p>
          <a:p>
            <a:r>
              <a:rPr lang="en-US" sz="1400" dirty="0">
                <a:solidFill>
                  <a:srgbClr val="000000"/>
                </a:solidFill>
                <a:latin typeface="Geneva"/>
                <a:cs typeface="Geneva"/>
              </a:rPr>
              <a:t>Hardness enhanced</a:t>
            </a:r>
          </a:p>
          <a:p>
            <a:pPr marL="171450" lvl="0" indent="-171450">
              <a:buSzPct val="100000"/>
              <a:buBlip>
                <a:blip r:embed="rId5"/>
              </a:buBlip>
            </a:pPr>
            <a:r>
              <a:rPr lang="en-US" sz="1400" dirty="0">
                <a:solidFill>
                  <a:srgbClr val="000000"/>
                </a:solidFill>
                <a:latin typeface="Geneva"/>
                <a:cs typeface="Geneva"/>
              </a:rPr>
              <a:t> not from source</a:t>
            </a:r>
          </a:p>
          <a:p>
            <a:pPr marL="171450" lvl="0" indent="-171450">
              <a:buSzPct val="100000"/>
              <a:buBlip>
                <a:blip r:embed="rId5"/>
              </a:buBlip>
            </a:pPr>
            <a:r>
              <a:rPr lang="en-US" sz="1400" dirty="0">
                <a:solidFill>
                  <a:srgbClr val="000000"/>
                </a:solidFill>
                <a:latin typeface="Geneva"/>
                <a:cs typeface="Geneva"/>
              </a:rPr>
              <a:t> increase in N</a:t>
            </a:r>
            <a:r>
              <a:rPr lang="en-US" sz="1400" baseline="-25000" dirty="0">
                <a:solidFill>
                  <a:srgbClr val="000000"/>
                </a:solidFill>
                <a:latin typeface="Geneva"/>
                <a:cs typeface="Geneva"/>
              </a:rPr>
              <a:t>H</a:t>
            </a:r>
            <a:r>
              <a:rPr lang="en-US" sz="1400" dirty="0">
                <a:solidFill>
                  <a:srgbClr val="000000"/>
                </a:solidFill>
                <a:latin typeface="Geneva"/>
                <a:cs typeface="Geneva"/>
              </a:rPr>
              <a:t> (x7)</a:t>
            </a:r>
          </a:p>
          <a:p>
            <a:pPr marL="171450" lvl="0" indent="-171450">
              <a:buSzPct val="100000"/>
              <a:buBlip>
                <a:blip r:embed="rId5"/>
              </a:buBlip>
            </a:pPr>
            <a:r>
              <a:rPr lang="en-US" sz="1400" dirty="0">
                <a:solidFill>
                  <a:srgbClr val="000000"/>
                </a:solidFill>
                <a:latin typeface="Geneva"/>
                <a:cs typeface="Geneva"/>
              </a:rPr>
              <a:t> 1h long</a:t>
            </a:r>
          </a:p>
        </p:txBody>
      </p:sp>
      <p:sp>
        <p:nvSpPr>
          <p:cNvPr id="20" name="Rectangle 19"/>
          <p:cNvSpPr/>
          <p:nvPr/>
        </p:nvSpPr>
        <p:spPr>
          <a:xfrm>
            <a:off x="3859549" y="4935914"/>
            <a:ext cx="2527958" cy="1367041"/>
          </a:xfrm>
          <a:prstGeom prst="rect">
            <a:avLst/>
          </a:prstGeom>
        </p:spPr>
        <p:txBody>
          <a:bodyPr wrap="square">
            <a:spAutoFit/>
          </a:bodyPr>
          <a:lstStyle/>
          <a:p>
            <a:pPr>
              <a:lnSpc>
                <a:spcPct val="150000"/>
              </a:lnSpc>
            </a:pPr>
            <a:r>
              <a:rPr lang="en-US" sz="1400" dirty="0" smtClean="0">
                <a:solidFill>
                  <a:srgbClr val="000000"/>
                </a:solidFill>
                <a:latin typeface="Geneva"/>
                <a:cs typeface="Geneva"/>
              </a:rPr>
              <a:t>Due to clump event?</a:t>
            </a:r>
            <a:endParaRPr lang="en-US" sz="1400" dirty="0">
              <a:solidFill>
                <a:srgbClr val="000000"/>
              </a:solidFill>
              <a:latin typeface="Geneva"/>
              <a:cs typeface="Geneva"/>
            </a:endParaRPr>
          </a:p>
          <a:p>
            <a:pPr marL="171450" lvl="0" indent="-171450">
              <a:lnSpc>
                <a:spcPct val="150000"/>
              </a:lnSpc>
              <a:buSzPct val="100000"/>
              <a:buBlip>
                <a:blip r:embed="rId5"/>
              </a:buBlip>
            </a:pPr>
            <a:r>
              <a:rPr lang="en-US" sz="1400" dirty="0">
                <a:solidFill>
                  <a:srgbClr val="000000"/>
                </a:solidFill>
                <a:latin typeface="Geneva"/>
                <a:cs typeface="Geneva"/>
              </a:rPr>
              <a:t> too small (1% of R</a:t>
            </a:r>
            <a:r>
              <a:rPr lang="en-US" sz="1400" baseline="-25000" dirty="0">
                <a:solidFill>
                  <a:srgbClr val="000000"/>
                </a:solidFill>
                <a:latin typeface="Geneva"/>
                <a:cs typeface="Geneva"/>
              </a:rPr>
              <a:t>star</a:t>
            </a:r>
            <a:r>
              <a:rPr lang="en-US" sz="1400" dirty="0">
                <a:solidFill>
                  <a:srgbClr val="000000"/>
                </a:solidFill>
                <a:latin typeface="Geneva"/>
                <a:cs typeface="Geneva"/>
              </a:rPr>
              <a:t>)</a:t>
            </a:r>
          </a:p>
          <a:p>
            <a:pPr marL="171450" lvl="0" indent="-171450">
              <a:lnSpc>
                <a:spcPct val="150000"/>
              </a:lnSpc>
              <a:buSzPct val="100000"/>
              <a:buBlip>
                <a:blip r:embed="rId5"/>
              </a:buBlip>
            </a:pPr>
            <a:r>
              <a:rPr lang="en-US" sz="1400" dirty="0">
                <a:solidFill>
                  <a:srgbClr val="000000"/>
                </a:solidFill>
                <a:latin typeface="Geneva"/>
                <a:cs typeface="Geneva"/>
              </a:rPr>
              <a:t> too packed</a:t>
            </a:r>
          </a:p>
          <a:p>
            <a:pPr marL="171450" indent="-171450">
              <a:lnSpc>
                <a:spcPct val="150000"/>
              </a:lnSpc>
              <a:buSzPct val="100000"/>
              <a:buBlip>
                <a:blip r:embed="rId5"/>
              </a:buBlip>
            </a:pPr>
            <a:r>
              <a:rPr lang="en-US" sz="1400" dirty="0">
                <a:solidFill>
                  <a:srgbClr val="000000"/>
                </a:solidFill>
                <a:latin typeface="Geneva"/>
                <a:cs typeface="Geneva"/>
              </a:rPr>
              <a:t> </a:t>
            </a:r>
            <a:r>
              <a:rPr lang="en-US" sz="1400" b="1" dirty="0">
                <a:solidFill>
                  <a:srgbClr val="000000"/>
                </a:solidFill>
                <a:latin typeface="Geneva"/>
                <a:cs typeface="Geneva"/>
              </a:rPr>
              <a:t>too fast (~1,000km/s)</a:t>
            </a:r>
          </a:p>
        </p:txBody>
      </p:sp>
      <p:grpSp>
        <p:nvGrpSpPr>
          <p:cNvPr id="8" name="Grouper 7"/>
          <p:cNvGrpSpPr/>
          <p:nvPr/>
        </p:nvGrpSpPr>
        <p:grpSpPr>
          <a:xfrm>
            <a:off x="4103739" y="2231445"/>
            <a:ext cx="4842388" cy="2468058"/>
            <a:chOff x="4103739" y="2062109"/>
            <a:chExt cx="4842388" cy="2468058"/>
          </a:xfrm>
        </p:grpSpPr>
        <p:pic>
          <p:nvPicPr>
            <p:cNvPr id="7" name="Image 6" descr="vici_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03739" y="2625857"/>
              <a:ext cx="4842388" cy="1904310"/>
            </a:xfrm>
            <a:prstGeom prst="rect">
              <a:avLst/>
            </a:prstGeom>
            <a:ln>
              <a:noFill/>
            </a:ln>
            <a:effectLst>
              <a:outerShdw blurRad="190500" algn="tl" rotWithShape="0">
                <a:srgbClr val="000000">
                  <a:alpha val="70000"/>
                </a:srgbClr>
              </a:outerShdw>
            </a:effectLst>
          </p:spPr>
        </p:pic>
        <p:sp>
          <p:nvSpPr>
            <p:cNvPr id="22" name="Rectangle 21"/>
            <p:cNvSpPr/>
            <p:nvPr/>
          </p:nvSpPr>
          <p:spPr>
            <a:xfrm>
              <a:off x="7920405" y="2062109"/>
              <a:ext cx="738431" cy="361637"/>
            </a:xfrm>
            <a:prstGeom prst="rect">
              <a:avLst/>
            </a:prstGeom>
          </p:spPr>
          <p:txBody>
            <a:bodyPr wrap="square">
              <a:spAutoFit/>
            </a:bodyPr>
            <a:lstStyle/>
            <a:p>
              <a:pPr algn="ctr">
                <a:lnSpc>
                  <a:spcPct val="130000"/>
                </a:lnSpc>
              </a:pPr>
              <a:r>
                <a:rPr lang="en-US" sz="1400" b="1" dirty="0">
                  <a:solidFill>
                    <a:srgbClr val="000000"/>
                  </a:solidFill>
                  <a:latin typeface="Geneva"/>
                  <a:cs typeface="Geneva"/>
                </a:rPr>
                <a:t>hard</a:t>
              </a:r>
              <a:endParaRPr lang="en-US" sz="1400" b="1" dirty="0" smtClean="0">
                <a:solidFill>
                  <a:srgbClr val="000000"/>
                </a:solidFill>
                <a:latin typeface="Geneva"/>
                <a:cs typeface="Geneva"/>
              </a:endParaRPr>
            </a:p>
          </p:txBody>
        </p:sp>
        <p:sp>
          <p:nvSpPr>
            <p:cNvPr id="23" name="Right Brace 19"/>
            <p:cNvSpPr/>
            <p:nvPr/>
          </p:nvSpPr>
          <p:spPr>
            <a:xfrm rot="16200000">
              <a:off x="8226694" y="2079959"/>
              <a:ext cx="118871" cy="822960"/>
            </a:xfrm>
            <a:prstGeom prst="rightBrace">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ectangle 23"/>
            <p:cNvSpPr/>
            <p:nvPr/>
          </p:nvSpPr>
          <p:spPr>
            <a:xfrm>
              <a:off x="6930248" y="2065459"/>
              <a:ext cx="738431" cy="361637"/>
            </a:xfrm>
            <a:prstGeom prst="rect">
              <a:avLst/>
            </a:prstGeom>
          </p:spPr>
          <p:txBody>
            <a:bodyPr wrap="square">
              <a:spAutoFit/>
            </a:bodyPr>
            <a:lstStyle/>
            <a:p>
              <a:pPr algn="ctr">
                <a:lnSpc>
                  <a:spcPct val="130000"/>
                </a:lnSpc>
              </a:pPr>
              <a:r>
                <a:rPr lang="en-US" sz="1400" b="1" dirty="0">
                  <a:solidFill>
                    <a:srgbClr val="000000"/>
                  </a:solidFill>
                  <a:latin typeface="Geneva"/>
                  <a:cs typeface="Geneva"/>
                </a:rPr>
                <a:t>hard</a:t>
              </a:r>
              <a:endParaRPr lang="en-US" sz="1400" b="1" dirty="0" smtClean="0">
                <a:solidFill>
                  <a:srgbClr val="000000"/>
                </a:solidFill>
                <a:latin typeface="Geneva"/>
                <a:cs typeface="Geneva"/>
              </a:endParaRPr>
            </a:p>
          </p:txBody>
        </p:sp>
        <p:sp>
          <p:nvSpPr>
            <p:cNvPr id="26" name="Right Brace 19"/>
            <p:cNvSpPr/>
            <p:nvPr/>
          </p:nvSpPr>
          <p:spPr>
            <a:xfrm rot="16200000">
              <a:off x="7239965" y="2311909"/>
              <a:ext cx="118871" cy="365760"/>
            </a:xfrm>
            <a:prstGeom prst="rightBrace">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2468331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descr="mesh_3D_AM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655" y="516556"/>
            <a:ext cx="3529163" cy="3515995"/>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Méthodologie : modélisation &amp; simulations numériques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4" name="Rectangle 13"/>
          <p:cNvSpPr/>
          <p:nvPr/>
        </p:nvSpPr>
        <p:spPr>
          <a:xfrm>
            <a:off x="91854" y="1436076"/>
            <a:ext cx="6075389" cy="923330"/>
          </a:xfrm>
          <a:prstGeom prst="rect">
            <a:avLst/>
          </a:prstGeom>
        </p:spPr>
        <p:txBody>
          <a:bodyPr wrap="square">
            <a:spAutoFit/>
          </a:bodyPr>
          <a:lstStyle/>
          <a:p>
            <a:pPr marL="171450" lvl="0" indent="-171450">
              <a:buSzPct val="100000"/>
              <a:buBlip>
                <a:blip r:embed="rId4"/>
              </a:buBlip>
            </a:pPr>
            <a:r>
              <a:rPr lang="en-US">
                <a:solidFill>
                  <a:srgbClr val="000000"/>
                </a:solidFill>
                <a:latin typeface="Geneva"/>
                <a:cs typeface="Geneva"/>
              </a:rPr>
              <a:t> lois de conservation </a:t>
            </a:r>
            <a:r>
              <a:rPr lang="en-US" b="1">
                <a:solidFill>
                  <a:srgbClr val="000000"/>
                </a:solidFill>
                <a:latin typeface="Geneva"/>
                <a:cs typeface="Geneva"/>
              </a:rPr>
              <a:t>(magnéto-)hydrodynamiques</a:t>
            </a:r>
          </a:p>
          <a:p>
            <a:pPr marL="171450" lvl="0" indent="-171450">
              <a:buSzPct val="100000"/>
              <a:buBlip>
                <a:blip r:embed="rId4"/>
              </a:buBlip>
            </a:pPr>
            <a:r>
              <a:rPr lang="en-US">
                <a:solidFill>
                  <a:srgbClr val="000000"/>
                </a:solidFill>
                <a:latin typeface="Geneva"/>
                <a:cs typeface="Geneva"/>
              </a:rPr>
              <a:t> transfert radiatif</a:t>
            </a:r>
          </a:p>
          <a:p>
            <a:pPr marL="171450" lvl="0" indent="-171450">
              <a:buSzPct val="100000"/>
              <a:buBlip>
                <a:blip r:embed="rId4"/>
              </a:buBlip>
            </a:pPr>
            <a:r>
              <a:rPr lang="en-US">
                <a:solidFill>
                  <a:srgbClr val="000000"/>
                </a:solidFill>
                <a:latin typeface="Geneva"/>
                <a:cs typeface="Geneva"/>
              </a:rPr>
              <a:t> classique ou relativiste</a:t>
            </a:r>
          </a:p>
        </p:txBody>
      </p:sp>
      <p:sp>
        <p:nvSpPr>
          <p:cNvPr id="7" name="Rounded Rectangle 39"/>
          <p:cNvSpPr/>
          <p:nvPr/>
        </p:nvSpPr>
        <p:spPr>
          <a:xfrm>
            <a:off x="3590944" y="748996"/>
            <a:ext cx="1969412"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Courier New"/>
                <a:cs typeface="Geneva"/>
              </a:rPr>
              <a:t>MPI-AMRVAC 2.0</a:t>
            </a:r>
            <a:endParaRPr lang="en-US" sz="1600" b="1" cap="small" dirty="0">
              <a:solidFill>
                <a:srgbClr val="000000"/>
              </a:solidFill>
              <a:latin typeface="Courier New"/>
              <a:cs typeface="Geneva"/>
            </a:endParaRPr>
          </a:p>
        </p:txBody>
      </p:sp>
      <p:sp>
        <p:nvSpPr>
          <p:cNvPr id="8" name="Rectangle à coins arrondis 7"/>
          <p:cNvSpPr/>
          <p:nvPr/>
        </p:nvSpPr>
        <p:spPr>
          <a:xfrm>
            <a:off x="4699253" y="5746030"/>
            <a:ext cx="4141305" cy="508001"/>
          </a:xfrm>
          <a:prstGeom prst="roundRect">
            <a:avLst/>
          </a:prstGeom>
          <a:solidFill>
            <a:srgbClr val="F7ECCC"/>
          </a:solidFill>
          <a:ln>
            <a:solidFill>
              <a:schemeClr val="tx1"/>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a:ln>
                  <a:solidFill>
                    <a:schemeClr val="tx1"/>
                  </a:solidFill>
                </a:ln>
                <a:solidFill>
                  <a:schemeClr val="tx1"/>
                </a:solidFill>
              </a:rPr>
              <a:t>Xia, Teunissen, </a:t>
            </a:r>
            <a:r>
              <a:rPr lang="fr-FR" b="1">
                <a:ln>
                  <a:solidFill>
                    <a:schemeClr val="tx1"/>
                  </a:solidFill>
                </a:ln>
                <a:solidFill>
                  <a:schemeClr val="tx1"/>
                </a:solidFill>
              </a:rPr>
              <a:t>El Mellah </a:t>
            </a:r>
            <a:r>
              <a:rPr lang="fr-FR">
                <a:ln>
                  <a:solidFill>
                    <a:schemeClr val="tx1"/>
                  </a:solidFill>
                </a:ln>
                <a:solidFill>
                  <a:schemeClr val="tx1"/>
                </a:solidFill>
              </a:rPr>
              <a:t>et al., ApJS 2018</a:t>
            </a:r>
            <a:endParaRPr lang="fr-FR">
              <a:solidFill>
                <a:schemeClr val="tx1"/>
              </a:solidFill>
            </a:endParaRPr>
          </a:p>
        </p:txBody>
      </p:sp>
      <p:sp>
        <p:nvSpPr>
          <p:cNvPr id="10" name="Rounded Rectangle 39"/>
          <p:cNvSpPr/>
          <p:nvPr/>
        </p:nvSpPr>
        <p:spPr>
          <a:xfrm>
            <a:off x="140702" y="968316"/>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La Physique</a:t>
            </a:r>
            <a:endParaRPr lang="en-US" sz="1600" b="1" cap="small" dirty="0">
              <a:solidFill>
                <a:srgbClr val="000000"/>
              </a:solidFill>
              <a:latin typeface="Geneva"/>
              <a:cs typeface="Geneva"/>
            </a:endParaRPr>
          </a:p>
        </p:txBody>
      </p:sp>
      <p:sp>
        <p:nvSpPr>
          <p:cNvPr id="11" name="Rounded Rectangle 39"/>
          <p:cNvSpPr/>
          <p:nvPr/>
        </p:nvSpPr>
        <p:spPr>
          <a:xfrm>
            <a:off x="3664216" y="2610153"/>
            <a:ext cx="159345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Le Numérique</a:t>
            </a:r>
            <a:endParaRPr lang="en-US" sz="1600" b="1" cap="small" dirty="0">
              <a:solidFill>
                <a:srgbClr val="000000"/>
              </a:solidFill>
              <a:latin typeface="Geneva"/>
              <a:cs typeface="Geneva"/>
            </a:endParaRPr>
          </a:p>
        </p:txBody>
      </p:sp>
      <p:sp>
        <p:nvSpPr>
          <p:cNvPr id="12" name="Rounded Rectangle 39"/>
          <p:cNvSpPr/>
          <p:nvPr/>
        </p:nvSpPr>
        <p:spPr>
          <a:xfrm>
            <a:off x="140702" y="3806461"/>
            <a:ext cx="2693079"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Calcul haute performance</a:t>
            </a:r>
          </a:p>
        </p:txBody>
      </p:sp>
      <p:sp>
        <p:nvSpPr>
          <p:cNvPr id="13" name="Rectangle 12"/>
          <p:cNvSpPr/>
          <p:nvPr/>
        </p:nvSpPr>
        <p:spPr>
          <a:xfrm>
            <a:off x="3627580" y="2832481"/>
            <a:ext cx="4237175" cy="1200329"/>
          </a:xfrm>
          <a:prstGeom prst="rect">
            <a:avLst/>
          </a:prstGeom>
        </p:spPr>
        <p:txBody>
          <a:bodyPr wrap="square">
            <a:spAutoFit/>
          </a:bodyPr>
          <a:lstStyle/>
          <a:p>
            <a:pPr lvl="0">
              <a:buSzPct val="100000"/>
            </a:pPr>
            <a:endParaRPr lang="en-US">
              <a:solidFill>
                <a:srgbClr val="000000"/>
              </a:solidFill>
              <a:latin typeface="Geneva"/>
              <a:cs typeface="Geneva"/>
            </a:endParaRPr>
          </a:p>
          <a:p>
            <a:pPr marL="171450" indent="-171450">
              <a:buSzPct val="100000"/>
              <a:buBlip>
                <a:blip r:embed="rId4"/>
              </a:buBlip>
            </a:pPr>
            <a:r>
              <a:rPr lang="en-US">
                <a:solidFill>
                  <a:srgbClr val="000000"/>
                </a:solidFill>
                <a:latin typeface="Geneva"/>
                <a:cs typeface="Geneva"/>
              </a:rPr>
              <a:t> volumes finis </a:t>
            </a:r>
          </a:p>
          <a:p>
            <a:pPr marL="171450" indent="-171450">
              <a:buSzPct val="100000"/>
              <a:buBlip>
                <a:blip r:embed="rId4"/>
              </a:buBlip>
            </a:pPr>
            <a:r>
              <a:rPr lang="en-US" b="1">
                <a:solidFill>
                  <a:srgbClr val="000000"/>
                </a:solidFill>
                <a:latin typeface="Geneva"/>
                <a:cs typeface="Geneva"/>
              </a:rPr>
              <a:t> maille adaptative</a:t>
            </a:r>
          </a:p>
          <a:p>
            <a:pPr marL="171450" indent="-171450">
              <a:buSzPct val="100000"/>
              <a:buBlip>
                <a:blip r:embed="rId4"/>
              </a:buBlip>
            </a:pPr>
            <a:r>
              <a:rPr lang="en-US">
                <a:solidFill>
                  <a:srgbClr val="000000"/>
                </a:solidFill>
                <a:latin typeface="Geneva"/>
                <a:cs typeface="Geneva"/>
              </a:rPr>
              <a:t> géométries multiples</a:t>
            </a:r>
          </a:p>
        </p:txBody>
      </p:sp>
      <p:sp>
        <p:nvSpPr>
          <p:cNvPr id="15" name="Rectangle 14"/>
          <p:cNvSpPr/>
          <p:nvPr/>
        </p:nvSpPr>
        <p:spPr>
          <a:xfrm>
            <a:off x="116278" y="4005580"/>
            <a:ext cx="8224371" cy="923330"/>
          </a:xfrm>
          <a:prstGeom prst="rect">
            <a:avLst/>
          </a:prstGeom>
        </p:spPr>
        <p:txBody>
          <a:bodyPr wrap="square">
            <a:spAutoFit/>
          </a:bodyPr>
          <a:lstStyle/>
          <a:p>
            <a:pPr>
              <a:buSzPct val="100000"/>
            </a:pPr>
            <a:endParaRPr lang="en-US">
              <a:solidFill>
                <a:srgbClr val="000000"/>
              </a:solidFill>
              <a:latin typeface="Geneva"/>
              <a:cs typeface="Geneva"/>
            </a:endParaRP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parallélisable</a:t>
            </a:r>
            <a:r>
              <a:rPr lang="en-US">
                <a:solidFill>
                  <a:srgbClr val="000000"/>
                </a:solidFill>
                <a:latin typeface="Geneva"/>
                <a:cs typeface="Geneva"/>
              </a:rPr>
              <a:t> sur des milliers de CPU</a:t>
            </a:r>
          </a:p>
          <a:p>
            <a:pPr marL="171450" lvl="0" indent="-171450">
              <a:buSzPct val="100000"/>
              <a:buBlip>
                <a:blip r:embed="rId4"/>
              </a:buBlip>
            </a:pPr>
            <a:r>
              <a:rPr lang="en-US">
                <a:solidFill>
                  <a:srgbClr val="000000"/>
                </a:solidFill>
                <a:latin typeface="Geneva"/>
                <a:cs typeface="Geneva"/>
              </a:rPr>
              <a:t> 3Mh</a:t>
            </a:r>
            <a:r>
              <a:rPr lang="fr-FR"/>
              <a:t>·</a:t>
            </a:r>
            <a:r>
              <a:rPr lang="en-US">
                <a:solidFill>
                  <a:srgbClr val="000000"/>
                </a:solidFill>
                <a:latin typeface="Geneva"/>
                <a:cs typeface="Geneva"/>
              </a:rPr>
              <a:t>CPU consommées</a:t>
            </a:r>
          </a:p>
        </p:txBody>
      </p:sp>
      <p:sp>
        <p:nvSpPr>
          <p:cNvPr id="16" name="Rectangle 15"/>
          <p:cNvSpPr/>
          <p:nvPr/>
        </p:nvSpPr>
        <p:spPr>
          <a:xfrm>
            <a:off x="116278" y="5321206"/>
            <a:ext cx="8224371" cy="1200329"/>
          </a:xfrm>
          <a:prstGeom prst="rect">
            <a:avLst/>
          </a:prstGeom>
        </p:spPr>
        <p:txBody>
          <a:bodyPr wrap="square">
            <a:spAutoFit/>
          </a:bodyPr>
          <a:lstStyle/>
          <a:p>
            <a:pPr lvl="0">
              <a:buSzPct val="100000"/>
            </a:pPr>
            <a:r>
              <a:rPr lang="en-US">
                <a:solidFill>
                  <a:srgbClr val="000000"/>
                </a:solidFill>
                <a:latin typeface="Geneva"/>
                <a:cs typeface="Geneva"/>
              </a:rPr>
              <a:t> </a:t>
            </a:r>
          </a:p>
          <a:p>
            <a:pPr marL="171450" lvl="0" indent="-171450">
              <a:buSzPct val="100000"/>
              <a:buBlip>
                <a:blip r:embed="rId4"/>
              </a:buBlip>
            </a:pPr>
            <a:r>
              <a:rPr lang="en-US">
                <a:solidFill>
                  <a:srgbClr val="000000"/>
                </a:solidFill>
                <a:latin typeface="Geneva"/>
                <a:cs typeface="Geneva"/>
              </a:rPr>
              <a:t> </a:t>
            </a:r>
            <a:r>
              <a:rPr lang="en-US" b="1">
                <a:solidFill>
                  <a:srgbClr val="000000"/>
                </a:solidFill>
                <a:latin typeface="Geneva"/>
                <a:cs typeface="Geneva"/>
              </a:rPr>
              <a:t>grille auto-similaire</a:t>
            </a:r>
          </a:p>
          <a:p>
            <a:pPr marL="171450" lvl="0" indent="-171450">
              <a:buSzPct val="100000"/>
              <a:buBlip>
                <a:blip r:embed="rId4"/>
              </a:buBlip>
            </a:pPr>
            <a:r>
              <a:rPr lang="en-US" b="1">
                <a:solidFill>
                  <a:srgbClr val="000000"/>
                </a:solidFill>
                <a:latin typeface="Geneva"/>
                <a:cs typeface="Geneva"/>
              </a:rPr>
              <a:t> conservation du moment angulaire</a:t>
            </a:r>
          </a:p>
          <a:p>
            <a:pPr marL="171450" lvl="0" indent="-171450">
              <a:buSzPct val="100000"/>
              <a:buBlip>
                <a:blip r:embed="rId4"/>
              </a:buBlip>
            </a:pPr>
            <a:r>
              <a:rPr lang="en-US">
                <a:solidFill>
                  <a:srgbClr val="000000"/>
                </a:solidFill>
                <a:latin typeface="Geneva"/>
                <a:cs typeface="Geneva"/>
              </a:rPr>
              <a:t> flux visqueux</a:t>
            </a:r>
          </a:p>
        </p:txBody>
      </p:sp>
      <p:pic>
        <p:nvPicPr>
          <p:cNvPr id="5" name="Image 4" descr="Logo_cines.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325" y="4066635"/>
            <a:ext cx="2077157" cy="1472893"/>
          </a:xfrm>
          <a:prstGeom prst="rect">
            <a:avLst/>
          </a:prstGeom>
        </p:spPr>
      </p:pic>
      <p:pic>
        <p:nvPicPr>
          <p:cNvPr id="17" name="Image 16" descr="logo_vs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422" y="4220478"/>
            <a:ext cx="2259285" cy="1051884"/>
          </a:xfrm>
          <a:prstGeom prst="rect">
            <a:avLst/>
          </a:prstGeom>
        </p:spPr>
      </p:pic>
      <p:sp>
        <p:nvSpPr>
          <p:cNvPr id="28" name="Rounded Rectangle 39"/>
          <p:cNvSpPr/>
          <p:nvPr/>
        </p:nvSpPr>
        <p:spPr>
          <a:xfrm>
            <a:off x="152914" y="5129080"/>
            <a:ext cx="2973445"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Contributions significatives </a:t>
            </a:r>
          </a:p>
        </p:txBody>
      </p:sp>
      <p:sp>
        <p:nvSpPr>
          <p:cNvPr id="18" name="Rectangle 17"/>
          <p:cNvSpPr/>
          <p:nvPr/>
        </p:nvSpPr>
        <p:spPr>
          <a:xfrm>
            <a:off x="339503" y="2880108"/>
            <a:ext cx="6075389" cy="369332"/>
          </a:xfrm>
          <a:prstGeom prst="rect">
            <a:avLst/>
          </a:prstGeom>
        </p:spPr>
        <p:txBody>
          <a:bodyPr wrap="square">
            <a:spAutoFit/>
          </a:bodyPr>
          <a:lstStyle/>
          <a:p>
            <a:pPr lvl="0">
              <a:buSzPct val="100000"/>
            </a:pPr>
            <a:endParaRPr lang="en-US">
              <a:solidFill>
                <a:srgbClr val="000000"/>
              </a:solidFill>
              <a:latin typeface="Geneva"/>
              <a:cs typeface="Geneva"/>
            </a:endParaRPr>
          </a:p>
        </p:txBody>
      </p:sp>
      <p:grpSp>
        <p:nvGrpSpPr>
          <p:cNvPr id="20" name="Grouper 19"/>
          <p:cNvGrpSpPr/>
          <p:nvPr/>
        </p:nvGrpSpPr>
        <p:grpSpPr>
          <a:xfrm>
            <a:off x="378525" y="2490337"/>
            <a:ext cx="3315850" cy="830819"/>
            <a:chOff x="250610" y="2367992"/>
            <a:chExt cx="3315850" cy="830819"/>
          </a:xfrm>
        </p:grpSpPr>
        <p:grpSp>
          <p:nvGrpSpPr>
            <p:cNvPr id="21" name="Grouper 20"/>
            <p:cNvGrpSpPr/>
            <p:nvPr/>
          </p:nvGrpSpPr>
          <p:grpSpPr>
            <a:xfrm>
              <a:off x="427371" y="2577616"/>
              <a:ext cx="3139089" cy="400110"/>
              <a:chOff x="0" y="2548281"/>
              <a:chExt cx="3139089" cy="400110"/>
            </a:xfrm>
          </p:grpSpPr>
          <p:sp>
            <p:nvSpPr>
              <p:cNvPr id="23" name="Rectangle 22"/>
              <p:cNvSpPr/>
              <p:nvPr/>
            </p:nvSpPr>
            <p:spPr>
              <a:xfrm>
                <a:off x="1996916" y="2548281"/>
                <a:ext cx="1142173" cy="400110"/>
              </a:xfrm>
              <a:prstGeom prst="rect">
                <a:avLst/>
              </a:prstGeom>
            </p:spPr>
            <p:txBody>
              <a:bodyPr wrap="square">
                <a:spAutoFit/>
              </a:bodyPr>
              <a:lstStyle/>
              <a:p>
                <a:r>
                  <a:rPr lang="fr-FR" sz="2000">
                    <a:latin typeface="Geneva"/>
                    <a:cs typeface="Geneva"/>
                  </a:rPr>
                  <a:t>∂</a:t>
                </a:r>
                <a:r>
                  <a:rPr lang="fr-FR" sz="2000" baseline="-25000">
                    <a:latin typeface="Geneva"/>
                    <a:cs typeface="Geneva"/>
                  </a:rPr>
                  <a:t>t</a:t>
                </a:r>
                <a:r>
                  <a:rPr lang="fr-FR" sz="2000">
                    <a:latin typeface="Geneva"/>
                    <a:cs typeface="Geneva"/>
                  </a:rPr>
                  <a:t> </a:t>
                </a:r>
              </a:p>
            </p:txBody>
          </p:sp>
          <p:sp>
            <p:nvSpPr>
              <p:cNvPr id="24" name="Rectangle 23"/>
              <p:cNvSpPr/>
              <p:nvPr/>
            </p:nvSpPr>
            <p:spPr>
              <a:xfrm>
                <a:off x="0" y="2560021"/>
                <a:ext cx="2295923" cy="369332"/>
              </a:xfrm>
              <a:prstGeom prst="rect">
                <a:avLst/>
              </a:prstGeom>
            </p:spPr>
            <p:txBody>
              <a:bodyPr wrap="square">
                <a:spAutoFit/>
              </a:bodyPr>
              <a:lstStyle/>
              <a:p>
                <a:pPr lvl="0">
                  <a:buSzPct val="100000"/>
                </a:pPr>
                <a:r>
                  <a:rPr lang="en-US">
                    <a:solidFill>
                      <a:srgbClr val="000000"/>
                    </a:solidFill>
                    <a:latin typeface="Geneva"/>
                    <a:cs typeface="Geneva"/>
                  </a:rPr>
                  <a:t>flux + sources =&gt;</a:t>
                </a:r>
              </a:p>
            </p:txBody>
          </p:sp>
        </p:grpSp>
        <p:sp>
          <p:nvSpPr>
            <p:cNvPr id="22" name="Ellipse 21"/>
            <p:cNvSpPr/>
            <p:nvPr/>
          </p:nvSpPr>
          <p:spPr>
            <a:xfrm>
              <a:off x="250610" y="2367992"/>
              <a:ext cx="2844455" cy="83081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386060769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Stabilité de l’étoile à neutrons reliquat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metzger_spinning_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04" y="1062952"/>
            <a:ext cx="5936892" cy="51112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884423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merger_light_curv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10" y="769291"/>
            <a:ext cx="7449897" cy="5677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113194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Coalescence et émission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grpSp>
        <p:nvGrpSpPr>
          <p:cNvPr id="5" name="Grouper 4"/>
          <p:cNvGrpSpPr/>
          <p:nvPr/>
        </p:nvGrpSpPr>
        <p:grpSpPr>
          <a:xfrm>
            <a:off x="122124" y="1929335"/>
            <a:ext cx="8871271" cy="3377142"/>
            <a:chOff x="122124" y="1929335"/>
            <a:chExt cx="8871271" cy="3377142"/>
          </a:xfrm>
        </p:grpSpPr>
        <p:pic>
          <p:nvPicPr>
            <p:cNvPr id="3" name="Image 2" descr="components.png"/>
            <p:cNvPicPr>
              <a:picLocks noChangeAspect="1"/>
            </p:cNvPicPr>
            <p:nvPr/>
          </p:nvPicPr>
          <p:blipFill rotWithShape="1">
            <a:blip r:embed="rId3">
              <a:extLst>
                <a:ext uri="{28A0092B-C50C-407E-A947-70E740481C1C}">
                  <a14:useLocalDpi xmlns:a14="http://schemas.microsoft.com/office/drawing/2010/main" val="0"/>
                </a:ext>
              </a:extLst>
            </a:blip>
            <a:srcRect b="54587"/>
            <a:stretch/>
          </p:blipFill>
          <p:spPr>
            <a:xfrm>
              <a:off x="158760" y="1929335"/>
              <a:ext cx="8834635" cy="3313597"/>
            </a:xfrm>
            <a:prstGeom prst="rect">
              <a:avLst/>
            </a:prstGeom>
            <a:ln>
              <a:noFill/>
            </a:ln>
            <a:effectLst>
              <a:outerShdw blurRad="190500" algn="tl" rotWithShape="0">
                <a:srgbClr val="000000">
                  <a:alpha val="70000"/>
                </a:srgbClr>
              </a:outerShdw>
            </a:effectLst>
          </p:spPr>
        </p:pic>
        <p:sp>
          <p:nvSpPr>
            <p:cNvPr id="7" name="Rectangle 6"/>
            <p:cNvSpPr/>
            <p:nvPr/>
          </p:nvSpPr>
          <p:spPr>
            <a:xfrm rot="16200000">
              <a:off x="-941721" y="3996411"/>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Metzger+2017</a:t>
              </a:r>
            </a:p>
          </p:txBody>
        </p:sp>
      </p:grpSp>
    </p:spTree>
    <p:extLst>
      <p:ext uri="{BB962C8B-B14F-4D97-AF65-F5344CB8AC3E}">
        <p14:creationId xmlns:p14="http://schemas.microsoft.com/office/powerpoint/2010/main" val="160476622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de Corbet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corbet_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080" y="717737"/>
            <a:ext cx="5042359" cy="56884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8901900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Diagramme P-Pdot</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3" name="Image 2" descr="pulsar_cimetie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285" y="717737"/>
            <a:ext cx="5047730" cy="58322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534441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descr="black_hole_jet.jpg"/>
          <p:cNvPicPr>
            <a:picLocks noChangeAspect="1"/>
          </p:cNvPicPr>
          <p:nvPr/>
        </p:nvPicPr>
        <p:blipFill rotWithShape="1">
          <a:blip r:embed="rId3">
            <a:extLst>
              <a:ext uri="{28A0092B-C50C-407E-A947-70E740481C1C}">
                <a14:useLocalDpi xmlns:a14="http://schemas.microsoft.com/office/drawing/2010/main" val="0"/>
              </a:ext>
            </a:extLst>
          </a:blip>
          <a:srcRect r="20653"/>
          <a:stretch/>
        </p:blipFill>
        <p:spPr>
          <a:xfrm rot="16200000">
            <a:off x="2594905" y="4475546"/>
            <a:ext cx="2541420" cy="1801909"/>
          </a:xfrm>
          <a:prstGeom prst="rect">
            <a:avLst/>
          </a:prstGeom>
          <a:ln>
            <a:noFill/>
          </a:ln>
          <a:effectLst>
            <a:outerShdw blurRad="190500" algn="tl" rotWithShape="0">
              <a:srgbClr val="000000">
                <a:alpha val="70000"/>
              </a:srgbClr>
            </a:outerShdw>
          </a:effectLst>
        </p:spPr>
      </p:pic>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6"/>
              </a:buBlip>
            </a:pPr>
            <a:r>
              <a:rPr lang="en-US" sz="1600" b="1">
                <a:solidFill>
                  <a:srgbClr val="000000"/>
                </a:solidFill>
                <a:latin typeface="Geneva"/>
                <a:cs typeface="Geneva"/>
              </a:rPr>
              <a:t> équation d’état</a:t>
            </a:r>
          </a:p>
          <a:p>
            <a:pPr marL="171450" lvl="0" indent="-171450">
              <a:buSzPct val="100000"/>
              <a:buBlip>
                <a:blip r:embed="rId6"/>
              </a:buBlip>
            </a:pPr>
            <a:r>
              <a:rPr lang="en-US" sz="1600">
                <a:solidFill>
                  <a:srgbClr val="000000"/>
                </a:solidFill>
                <a:latin typeface="Geneva"/>
                <a:cs typeface="Geneva"/>
              </a:rPr>
              <a:t> champ magnétique</a:t>
            </a:r>
          </a:p>
          <a:p>
            <a:pPr marL="171450" lvl="0" indent="-171450">
              <a:buSzPct val="100000"/>
              <a:buBlip>
                <a:blip r:embed="rId6"/>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6"/>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pic>
        <p:nvPicPr>
          <p:cNvPr id="5" name="Image 4" descr="NS.jpg"/>
          <p:cNvPicPr>
            <a:picLocks noChangeAspect="1"/>
          </p:cNvPicPr>
          <p:nvPr/>
        </p:nvPicPr>
        <p:blipFill rotWithShape="1">
          <a:blip r:embed="rId7">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29530" y="4362954"/>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chocs &amp; </a:t>
              </a:r>
              <a:r>
                <a:rPr lang="en-US" sz="1600" b="1">
                  <a:solidFill>
                    <a:srgbClr val="000000"/>
                  </a:solidFill>
                  <a:latin typeface="Geneva"/>
                  <a:cs typeface="Geneva"/>
                </a:rPr>
                <a:t>jets</a:t>
              </a:r>
            </a:p>
            <a:p>
              <a:pPr marL="171450" lvl="0" indent="-171450">
                <a:buSzPct val="100000"/>
                <a:buBlip>
                  <a:blip r:embed="rId6"/>
                </a:buBlip>
              </a:pPr>
              <a:r>
                <a:rPr lang="en-US" sz="1600">
                  <a:solidFill>
                    <a:srgbClr val="000000"/>
                  </a:solidFill>
                  <a:latin typeface="Geneva"/>
                  <a:cs typeface="Geneva"/>
                </a:rPr>
                <a:t> processus radiatifs</a:t>
              </a:r>
            </a:p>
            <a:p>
              <a:pPr marL="171450" lvl="0" indent="-171450">
                <a:buSzPct val="100000"/>
                <a:buBlip>
                  <a:blip r:embed="rId6"/>
                </a:buBlip>
              </a:pPr>
              <a:r>
                <a:rPr lang="en-US" sz="1600">
                  <a:solidFill>
                    <a:srgbClr val="000000"/>
                  </a:solidFill>
                  <a:latin typeface="Geneva"/>
                  <a:cs typeface="Geneva"/>
                </a:rPr>
                <a:t> reconnection magnétique</a:t>
              </a:r>
            </a:p>
            <a:p>
              <a:pPr marL="171450" lvl="0" indent="-171450">
                <a:buSzPct val="100000"/>
                <a:buBlip>
                  <a:blip r:embed="rId6"/>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vents</a:t>
              </a:r>
            </a:p>
            <a:p>
              <a:pPr marL="171450" lvl="0" indent="-171450">
                <a:buSzPct val="100000"/>
                <a:buBlip>
                  <a:blip r:embed="rId6"/>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
        <p:nvSpPr>
          <p:cNvPr id="29" name="Rectangle 2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2 / 16</a:t>
            </a:r>
          </a:p>
        </p:txBody>
      </p:sp>
    </p:spTree>
    <p:extLst>
      <p:ext uri="{BB962C8B-B14F-4D97-AF65-F5344CB8AC3E}">
        <p14:creationId xmlns:p14="http://schemas.microsoft.com/office/powerpoint/2010/main" val="5333691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Emission radio des pulsars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	Travaux	-	</a:t>
            </a:r>
            <a:r>
              <a:rPr lang="en-US" sz="1200" b="1" dirty="0" smtClean="0">
                <a:latin typeface="Geneva"/>
                <a:cs typeface="Geneva"/>
              </a:rPr>
              <a:t>Projet de recherche	</a:t>
            </a:r>
            <a:r>
              <a:rPr lang="en-US" sz="1200" b="1" dirty="0" smtClean="0">
                <a:solidFill>
                  <a:srgbClr val="7F7F7F"/>
                </a:solidFill>
                <a:latin typeface="Geneva"/>
                <a:cs typeface="Geneva"/>
              </a:rPr>
              <a:t>-	Enseignement	</a:t>
            </a:r>
            <a:r>
              <a:rPr lang="en-US" sz="1200" b="1" dirty="0" smtClean="0">
                <a:latin typeface="Geneva"/>
                <a:cs typeface="Geneva"/>
              </a:rPr>
              <a:t>			</a:t>
            </a:r>
            <a:endParaRPr lang="en-US" sz="1200" b="1" dirty="0">
              <a:latin typeface="Geneva"/>
              <a:cs typeface="Geneva"/>
            </a:endParaRPr>
          </a:p>
        </p:txBody>
      </p:sp>
      <p:pic>
        <p:nvPicPr>
          <p:cNvPr id="4" name="Image 3" descr="lyne_smi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877" y="891401"/>
            <a:ext cx="4813014" cy="54171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81028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Contreparties éléctromagnétiques de la coalescence d’objets compacts</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solidFill>
                  <a:srgbClr val="7F7F7F"/>
                </a:solidFill>
                <a:latin typeface="Geneva"/>
                <a:cs typeface="Geneva"/>
              </a:rPr>
              <a:t>	-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sp>
        <p:nvSpPr>
          <p:cNvPr id="25" name="Rectangle 24"/>
          <p:cNvSpPr/>
          <p:nvPr/>
        </p:nvSpPr>
        <p:spPr>
          <a:xfrm>
            <a:off x="8240679" y="6130150"/>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Troja+2018</a:t>
            </a:r>
          </a:p>
        </p:txBody>
      </p:sp>
      <p:sp>
        <p:nvSpPr>
          <p:cNvPr id="24" name="Rectangle 23"/>
          <p:cNvSpPr/>
          <p:nvPr/>
        </p:nvSpPr>
        <p:spPr>
          <a:xfrm>
            <a:off x="5798598" y="5518850"/>
            <a:ext cx="3359363" cy="697114"/>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Kilonova bleue et lumineuse </a:t>
            </a:r>
          </a:p>
          <a:p>
            <a:pPr lvl="0" algn="ctr">
              <a:lnSpc>
                <a:spcPct val="110000"/>
              </a:lnSpc>
              <a:buSzPct val="100000"/>
            </a:pPr>
            <a:r>
              <a:rPr lang="en-US" b="1" i="1" dirty="0">
                <a:solidFill>
                  <a:srgbClr val="000000"/>
                </a:solidFill>
                <a:latin typeface="Geneva"/>
                <a:cs typeface="Geneva"/>
              </a:rPr>
              <a:t>avec sursaut gamma ténu</a:t>
            </a:r>
          </a:p>
        </p:txBody>
      </p:sp>
      <p:sp>
        <p:nvSpPr>
          <p:cNvPr id="31" name="Rectangle 30"/>
          <p:cNvSpPr/>
          <p:nvPr/>
        </p:nvSpPr>
        <p:spPr>
          <a:xfrm>
            <a:off x="-170969" y="5291130"/>
            <a:ext cx="5882909" cy="1171603"/>
          </a:xfrm>
          <a:prstGeom prst="rect">
            <a:avLst/>
          </a:prstGeom>
        </p:spPr>
        <p:txBody>
          <a:bodyPr wrap="square">
            <a:spAutoFit/>
          </a:bodyPr>
          <a:lstStyle/>
          <a:p>
            <a:pPr algn="ctr">
              <a:lnSpc>
                <a:spcPct val="110000"/>
              </a:lnSpc>
              <a:buSzPct val="100000"/>
            </a:pPr>
            <a:r>
              <a:rPr lang="en-US" sz="1600" b="1" i="1" dirty="0">
                <a:solidFill>
                  <a:srgbClr val="000000"/>
                </a:solidFill>
                <a:latin typeface="Geneva"/>
                <a:cs typeface="Geneva"/>
              </a:rPr>
              <a:t>“We should not expect the first […] GW chirps from </a:t>
            </a:r>
          </a:p>
          <a:p>
            <a:pPr algn="ctr">
              <a:lnSpc>
                <a:spcPct val="110000"/>
              </a:lnSpc>
              <a:buSzPct val="100000"/>
            </a:pPr>
            <a:r>
              <a:rPr lang="en-US" sz="1600" b="1" i="1" dirty="0">
                <a:solidFill>
                  <a:srgbClr val="000000"/>
                </a:solidFill>
                <a:latin typeface="Geneva"/>
                <a:cs typeface="Geneva"/>
              </a:rPr>
              <a:t>NS–NS/BH–NS mergers to be accompanied by a GRB [because] the jetted GRB emission will be</a:t>
            </a:r>
          </a:p>
          <a:p>
            <a:pPr algn="ctr">
              <a:lnSpc>
                <a:spcPct val="110000"/>
              </a:lnSpc>
              <a:buSzPct val="100000"/>
            </a:pPr>
            <a:r>
              <a:rPr lang="en-US" sz="1600" b="1" i="1" dirty="0">
                <a:solidFill>
                  <a:srgbClr val="000000"/>
                </a:solidFill>
                <a:latin typeface="Geneva"/>
                <a:cs typeface="Geneva"/>
              </a:rPr>
              <a:t> relativistically beamed out of our </a:t>
            </a:r>
            <a:r>
              <a:rPr lang="en-US" sz="1600" b="1" i="1" dirty="0">
                <a:solidFill>
                  <a:srgbClr val="800000"/>
                </a:solidFill>
                <a:latin typeface="Geneva"/>
                <a:cs typeface="Geneva"/>
              </a:rPr>
              <a:t>line of sight</a:t>
            </a:r>
            <a:r>
              <a:rPr lang="en-US" sz="1600" b="1" i="1" dirty="0">
                <a:solidFill>
                  <a:srgbClr val="000000"/>
                </a:solidFill>
                <a:latin typeface="Geneva"/>
                <a:cs typeface="Geneva"/>
              </a:rPr>
              <a:t>”   </a:t>
            </a:r>
          </a:p>
        </p:txBody>
      </p:sp>
      <p:sp>
        <p:nvSpPr>
          <p:cNvPr id="33" name="Rectangle 32"/>
          <p:cNvSpPr/>
          <p:nvPr/>
        </p:nvSpPr>
        <p:spPr>
          <a:xfrm>
            <a:off x="4448488" y="6370259"/>
            <a:ext cx="1169195" cy="246221"/>
          </a:xfrm>
          <a:prstGeom prst="rect">
            <a:avLst/>
          </a:prstGeom>
        </p:spPr>
        <p:txBody>
          <a:bodyPr wrap="square">
            <a:spAutoFit/>
          </a:bodyPr>
          <a:lstStyle/>
          <a:p>
            <a:pPr lvl="0">
              <a:buSzPct val="100000"/>
            </a:pPr>
            <a:r>
              <a:rPr lang="en-US" sz="1000" i="1">
                <a:solidFill>
                  <a:srgbClr val="000000"/>
                </a:solidFill>
                <a:latin typeface="Geneva"/>
                <a:cs typeface="Geneva"/>
              </a:rPr>
              <a:t>Metzger 2017</a:t>
            </a:r>
          </a:p>
        </p:txBody>
      </p:sp>
      <p:pic>
        <p:nvPicPr>
          <p:cNvPr id="34" name="Image 33" descr="Masses_of_Dead_Stars_LIGO_Virgo.png"/>
          <p:cNvPicPr>
            <a:picLocks noChangeAspect="1"/>
          </p:cNvPicPr>
          <p:nvPr/>
        </p:nvPicPr>
        <p:blipFill rotWithShape="1">
          <a:blip r:embed="rId3">
            <a:extLst>
              <a:ext uri="{28A0092B-C50C-407E-A947-70E740481C1C}">
                <a14:useLocalDpi xmlns:a14="http://schemas.microsoft.com/office/drawing/2010/main" val="0"/>
              </a:ext>
            </a:extLst>
          </a:blip>
          <a:srcRect l="8376" r="13036" b="8670"/>
          <a:stretch/>
        </p:blipFill>
        <p:spPr>
          <a:xfrm>
            <a:off x="880848" y="863058"/>
            <a:ext cx="7320561" cy="40379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7548837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b="1" dirty="0">
                <a:latin typeface="Geneva"/>
                <a:cs typeface="Geneva"/>
              </a:rPr>
              <a:t> Synthèse du projet de recherche					     				</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a:t>
            </a:r>
            <a:r>
              <a:rPr lang="en-US" sz="1200" b="1" dirty="0" smtClean="0">
                <a:solidFill>
                  <a:schemeClr val="bg1">
                    <a:lumMod val="50000"/>
                  </a:schemeClr>
                </a:solidFill>
                <a:latin typeface="Geneva"/>
                <a:cs typeface="Geneva"/>
              </a:rPr>
              <a:t>Travaux</a:t>
            </a:r>
            <a:r>
              <a:rPr lang="en-US" sz="1200" b="1" dirty="0" smtClean="0">
                <a:latin typeface="Geneva"/>
                <a:cs typeface="Geneva"/>
              </a:rPr>
              <a:t>	</a:t>
            </a:r>
            <a:r>
              <a:rPr lang="en-US" sz="1200" b="1" dirty="0" smtClean="0">
                <a:solidFill>
                  <a:srgbClr val="7F7F7F"/>
                </a:solidFill>
                <a:latin typeface="Geneva"/>
                <a:cs typeface="Geneva"/>
              </a:rPr>
              <a:t>-	</a:t>
            </a:r>
            <a:r>
              <a:rPr lang="en-US" sz="1200" b="1" dirty="0" smtClean="0">
                <a:solidFill>
                  <a:srgbClr val="000000"/>
                </a:solidFill>
                <a:latin typeface="Geneva"/>
                <a:cs typeface="Geneva"/>
              </a:rPr>
              <a:t>Projet de recherche</a:t>
            </a:r>
            <a:r>
              <a:rPr lang="en-US" sz="1200" b="1" dirty="0" smtClean="0">
                <a:solidFill>
                  <a:srgbClr val="7F7F7F"/>
                </a:solidFill>
                <a:latin typeface="Geneva"/>
                <a:cs typeface="Geneva"/>
              </a:rPr>
              <a:t>	-	Enseignement</a:t>
            </a:r>
            <a:r>
              <a:rPr lang="en-US" sz="1200" b="1" dirty="0" smtClean="0">
                <a:latin typeface="Geneva"/>
                <a:cs typeface="Geneva"/>
              </a:rPr>
              <a:t>				</a:t>
            </a:r>
            <a:endParaRPr lang="en-US" sz="1200" b="1" dirty="0">
              <a:latin typeface="Geneva"/>
              <a:cs typeface="Geneva"/>
            </a:endParaRPr>
          </a:p>
        </p:txBody>
      </p:sp>
      <p:grpSp>
        <p:nvGrpSpPr>
          <p:cNvPr id="3" name="Grouper 2"/>
          <p:cNvGrpSpPr/>
          <p:nvPr/>
        </p:nvGrpSpPr>
        <p:grpSpPr>
          <a:xfrm>
            <a:off x="4238876" y="3340231"/>
            <a:ext cx="750149" cy="663285"/>
            <a:chOff x="4069542" y="3053863"/>
            <a:chExt cx="750149" cy="663285"/>
          </a:xfrm>
        </p:grpSpPr>
        <p:sp>
          <p:nvSpPr>
            <p:cNvPr id="21" name="Ellipse 20"/>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4150676" y="3193457"/>
              <a:ext cx="669015"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sp>
        <p:nvSpPr>
          <p:cNvPr id="12" name="Arrondir un rectangle avec un coin du même côté 11"/>
          <p:cNvSpPr/>
          <p:nvPr/>
        </p:nvSpPr>
        <p:spPr>
          <a:xfrm>
            <a:off x="4251218" y="1852392"/>
            <a:ext cx="628952"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JET</a:t>
            </a:r>
          </a:p>
        </p:txBody>
      </p:sp>
      <p:sp>
        <p:nvSpPr>
          <p:cNvPr id="28" name="Arrondir un rectangle avec un coin du même côté 27"/>
          <p:cNvSpPr/>
          <p:nvPr/>
        </p:nvSpPr>
        <p:spPr>
          <a:xfrm>
            <a:off x="1391903" y="3427220"/>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DISQUE</a:t>
            </a:r>
          </a:p>
        </p:txBody>
      </p:sp>
      <p:sp>
        <p:nvSpPr>
          <p:cNvPr id="29" name="Arrondir un rectangle avec un coin du même côté 28"/>
          <p:cNvSpPr/>
          <p:nvPr/>
        </p:nvSpPr>
        <p:spPr>
          <a:xfrm>
            <a:off x="6545013" y="3331667"/>
            <a:ext cx="1027144" cy="495905"/>
          </a:xfrm>
          <a:prstGeom prst="round2Same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a:solidFill>
                  <a:srgbClr val="800000"/>
                </a:solidFill>
              </a:rPr>
              <a:t>EJECTA</a:t>
            </a:r>
          </a:p>
        </p:txBody>
      </p:sp>
      <p:grpSp>
        <p:nvGrpSpPr>
          <p:cNvPr id="40" name="Grouper 39"/>
          <p:cNvGrpSpPr/>
          <p:nvPr/>
        </p:nvGrpSpPr>
        <p:grpSpPr>
          <a:xfrm>
            <a:off x="2985322" y="3843162"/>
            <a:ext cx="836751" cy="641699"/>
            <a:chOff x="3045820" y="4254724"/>
            <a:chExt cx="836751" cy="641699"/>
          </a:xfrm>
        </p:grpSpPr>
        <p:sp>
          <p:nvSpPr>
            <p:cNvPr id="13" name="Flèche en arc 12"/>
            <p:cNvSpPr>
              <a:spLocks noChangeAspect="1"/>
            </p:cNvSpPr>
            <p:nvPr/>
          </p:nvSpPr>
          <p:spPr>
            <a:xfrm>
              <a:off x="3045820" y="4254724"/>
              <a:ext cx="655301" cy="641699"/>
            </a:xfrm>
            <a:prstGeom prst="circularArrow">
              <a:avLst>
                <a:gd name="adj1" fmla="val 12500"/>
                <a:gd name="adj2" fmla="val 1142319"/>
                <a:gd name="adj3" fmla="val 20457681"/>
                <a:gd name="adj4" fmla="val 971121"/>
                <a:gd name="adj5" fmla="val 12500"/>
              </a:avLst>
            </a:prstGeom>
            <a:solidFill>
              <a:srgbClr val="800000"/>
            </a:solidFill>
            <a:ln w="3175"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nvGrpSpPr>
            <p:cNvPr id="39" name="Grouper 38"/>
            <p:cNvGrpSpPr/>
            <p:nvPr/>
          </p:nvGrpSpPr>
          <p:grpSpPr>
            <a:xfrm>
              <a:off x="3207014" y="4428495"/>
              <a:ext cx="675557" cy="359073"/>
              <a:chOff x="171110" y="4688320"/>
              <a:chExt cx="675557" cy="359073"/>
            </a:xfrm>
          </p:grpSpPr>
          <p:sp>
            <p:nvSpPr>
              <p:cNvPr id="34" name="Rectangle 33"/>
              <p:cNvSpPr/>
              <p:nvPr/>
            </p:nvSpPr>
            <p:spPr>
              <a:xfrm>
                <a:off x="171110" y="4688320"/>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B</a:t>
                </a:r>
              </a:p>
            </p:txBody>
          </p:sp>
          <p:cxnSp>
            <p:nvCxnSpPr>
              <p:cNvPr id="35" name="Connecteur droit 34"/>
              <p:cNvCxnSpPr/>
              <p:nvPr/>
            </p:nvCxnSpPr>
            <p:spPr>
              <a:xfrm>
                <a:off x="237375" y="4731863"/>
                <a:ext cx="210149" cy="0"/>
              </a:xfrm>
              <a:prstGeom prst="line">
                <a:avLst/>
              </a:prstGeom>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55" name="Grouper 54"/>
          <p:cNvGrpSpPr/>
          <p:nvPr/>
        </p:nvGrpSpPr>
        <p:grpSpPr>
          <a:xfrm>
            <a:off x="2664143" y="3448991"/>
            <a:ext cx="1336610" cy="469296"/>
            <a:chOff x="2600389" y="3654606"/>
            <a:chExt cx="1336610" cy="469296"/>
          </a:xfrm>
        </p:grpSpPr>
        <p:grpSp>
          <p:nvGrpSpPr>
            <p:cNvPr id="49" name="Grouper 48"/>
            <p:cNvGrpSpPr/>
            <p:nvPr/>
          </p:nvGrpSpPr>
          <p:grpSpPr>
            <a:xfrm>
              <a:off x="2884670" y="3669120"/>
              <a:ext cx="1052329" cy="454782"/>
              <a:chOff x="3640623" y="5135639"/>
              <a:chExt cx="1052329" cy="454782"/>
            </a:xfrm>
          </p:grpSpPr>
          <p:cxnSp>
            <p:nvCxnSpPr>
              <p:cNvPr id="30" name="Connecteur droit 29"/>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45" name="Connecteur droit 44"/>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er 49"/>
            <p:cNvGrpSpPr/>
            <p:nvPr/>
          </p:nvGrpSpPr>
          <p:grpSpPr>
            <a:xfrm rot="10800000">
              <a:off x="2600389" y="3654606"/>
              <a:ext cx="1052329" cy="454782"/>
              <a:chOff x="3640623" y="5135639"/>
              <a:chExt cx="1052329" cy="454782"/>
            </a:xfrm>
          </p:grpSpPr>
          <p:cxnSp>
            <p:nvCxnSpPr>
              <p:cNvPr id="51" name="Connecteur droit 50"/>
              <p:cNvCxnSpPr/>
              <p:nvPr/>
            </p:nvCxnSpPr>
            <p:spPr>
              <a:xfrm flipV="1">
                <a:off x="3640623" y="523724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2" name="Connecteur droit 51"/>
              <p:cNvCxnSpPr/>
              <p:nvPr/>
            </p:nvCxnSpPr>
            <p:spPr>
              <a:xfrm flipV="1">
                <a:off x="3640623" y="5462210"/>
                <a:ext cx="864596" cy="12096"/>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3" name="Connecteur droit 52"/>
              <p:cNvCxnSpPr/>
              <p:nvPr/>
            </p:nvCxnSpPr>
            <p:spPr>
              <a:xfrm>
                <a:off x="4363612" y="5135639"/>
                <a:ext cx="317245" cy="186267"/>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flipV="1">
                <a:off x="4375707" y="5309811"/>
                <a:ext cx="317245" cy="280610"/>
              </a:xfrm>
              <a:prstGeom prst="line">
                <a:avLst/>
              </a:prstGeom>
              <a:ln w="38100" cmpd="sng">
                <a:solidFill>
                  <a:srgbClr val="800000"/>
                </a:solidFill>
              </a:ln>
              <a:effectLst/>
            </p:spPr>
            <p:style>
              <a:lnRef idx="2">
                <a:schemeClr val="accent1"/>
              </a:lnRef>
              <a:fillRef idx="0">
                <a:schemeClr val="accent1"/>
              </a:fillRef>
              <a:effectRef idx="1">
                <a:schemeClr val="accent1"/>
              </a:effectRef>
              <a:fontRef idx="minor">
                <a:schemeClr val="tx1"/>
              </a:fontRef>
            </p:style>
          </p:cxnSp>
        </p:grpSp>
      </p:grpSp>
      <p:sp>
        <p:nvSpPr>
          <p:cNvPr id="56" name="Rectangle 55"/>
          <p:cNvSpPr/>
          <p:nvPr/>
        </p:nvSpPr>
        <p:spPr>
          <a:xfrm>
            <a:off x="3040893" y="3172789"/>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M, L</a:t>
            </a:r>
          </a:p>
        </p:txBody>
      </p:sp>
      <p:sp>
        <p:nvSpPr>
          <p:cNvPr id="57" name="Ellipse 56"/>
          <p:cNvSpPr>
            <a:spLocks noChangeAspect="1"/>
          </p:cNvSpPr>
          <p:nvPr/>
        </p:nvSpPr>
        <p:spPr>
          <a:xfrm>
            <a:off x="3182801" y="3186938"/>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a:spLocks noChangeAspect="1"/>
          </p:cNvSpPr>
          <p:nvPr/>
        </p:nvSpPr>
        <p:spPr>
          <a:xfrm>
            <a:off x="3456151" y="3182103"/>
            <a:ext cx="47538" cy="45720"/>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Forme libre 59"/>
          <p:cNvSpPr/>
          <p:nvPr/>
        </p:nvSpPr>
        <p:spPr>
          <a:xfrm rot="1726397">
            <a:off x="1869771" y="2437581"/>
            <a:ext cx="257670" cy="945348"/>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76" name="Grouper 75"/>
          <p:cNvGrpSpPr/>
          <p:nvPr/>
        </p:nvGrpSpPr>
        <p:grpSpPr>
          <a:xfrm>
            <a:off x="5046436" y="3507002"/>
            <a:ext cx="1285061" cy="164592"/>
            <a:chOff x="5022246" y="3712617"/>
            <a:chExt cx="1285061" cy="164592"/>
          </a:xfrm>
        </p:grpSpPr>
        <p:sp>
          <p:nvSpPr>
            <p:cNvPr id="61" name="Forme libre 60"/>
            <p:cNvSpPr/>
            <p:nvPr/>
          </p:nvSpPr>
          <p:spPr>
            <a:xfrm rot="5400000">
              <a:off x="5863823" y="3433725"/>
              <a:ext cx="164592" cy="722376"/>
            </a:xfrm>
            <a:custGeom>
              <a:avLst/>
              <a:gdLst>
                <a:gd name="connsiteX0" fmla="*/ 568504 w 1112789"/>
                <a:gd name="connsiteY0" fmla="*/ 3060095 h 3060095"/>
                <a:gd name="connsiteX1" fmla="*/ 48408 w 1112789"/>
                <a:gd name="connsiteY1" fmla="*/ 2733523 h 3060095"/>
                <a:gd name="connsiteX2" fmla="*/ 1112789 w 1112789"/>
                <a:gd name="connsiteY2" fmla="*/ 2455333 h 3060095"/>
                <a:gd name="connsiteX3" fmla="*/ 48408 w 1112789"/>
                <a:gd name="connsiteY3" fmla="*/ 2152952 h 3060095"/>
                <a:gd name="connsiteX4" fmla="*/ 1076504 w 1112789"/>
                <a:gd name="connsiteY4" fmla="*/ 1874762 h 3060095"/>
                <a:gd name="connsiteX5" fmla="*/ 24218 w 1112789"/>
                <a:gd name="connsiteY5" fmla="*/ 1644952 h 3060095"/>
                <a:gd name="connsiteX6" fmla="*/ 1076504 w 1112789"/>
                <a:gd name="connsiteY6" fmla="*/ 1390952 h 3060095"/>
                <a:gd name="connsiteX7" fmla="*/ 27 w 1112789"/>
                <a:gd name="connsiteY7" fmla="*/ 1185333 h 3060095"/>
                <a:gd name="connsiteX8" fmla="*/ 1040218 w 1112789"/>
                <a:gd name="connsiteY8" fmla="*/ 919238 h 3060095"/>
                <a:gd name="connsiteX9" fmla="*/ 399170 w 1112789"/>
                <a:gd name="connsiteY9" fmla="*/ 737809 h 3060095"/>
                <a:gd name="connsiteX10" fmla="*/ 580599 w 1112789"/>
                <a:gd name="connsiteY10" fmla="*/ 580571 h 3060095"/>
                <a:gd name="connsiteX11" fmla="*/ 580599 w 1112789"/>
                <a:gd name="connsiteY11" fmla="*/ 0 h 306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2789" h="3060095">
                  <a:moveTo>
                    <a:pt x="568504" y="3060095"/>
                  </a:moveTo>
                  <a:cubicBezTo>
                    <a:pt x="263099" y="2947206"/>
                    <a:pt x="-42306" y="2834317"/>
                    <a:pt x="48408" y="2733523"/>
                  </a:cubicBezTo>
                  <a:cubicBezTo>
                    <a:pt x="139122" y="2632729"/>
                    <a:pt x="1112789" y="2552095"/>
                    <a:pt x="1112789" y="2455333"/>
                  </a:cubicBezTo>
                  <a:cubicBezTo>
                    <a:pt x="1112789" y="2358571"/>
                    <a:pt x="54455" y="2249714"/>
                    <a:pt x="48408" y="2152952"/>
                  </a:cubicBezTo>
                  <a:cubicBezTo>
                    <a:pt x="42361" y="2056190"/>
                    <a:pt x="1080536" y="1959429"/>
                    <a:pt x="1076504" y="1874762"/>
                  </a:cubicBezTo>
                  <a:cubicBezTo>
                    <a:pt x="1072472" y="1790095"/>
                    <a:pt x="24218" y="1725587"/>
                    <a:pt x="24218" y="1644952"/>
                  </a:cubicBezTo>
                  <a:cubicBezTo>
                    <a:pt x="24218" y="1564317"/>
                    <a:pt x="1080536" y="1467555"/>
                    <a:pt x="1076504" y="1390952"/>
                  </a:cubicBezTo>
                  <a:cubicBezTo>
                    <a:pt x="1072472" y="1314349"/>
                    <a:pt x="6075" y="1263952"/>
                    <a:pt x="27" y="1185333"/>
                  </a:cubicBezTo>
                  <a:cubicBezTo>
                    <a:pt x="-6021" y="1106714"/>
                    <a:pt x="973694" y="993825"/>
                    <a:pt x="1040218" y="919238"/>
                  </a:cubicBezTo>
                  <a:cubicBezTo>
                    <a:pt x="1106742" y="844651"/>
                    <a:pt x="475773" y="794253"/>
                    <a:pt x="399170" y="737809"/>
                  </a:cubicBezTo>
                  <a:cubicBezTo>
                    <a:pt x="322567" y="681365"/>
                    <a:pt x="550361" y="703539"/>
                    <a:pt x="580599" y="580571"/>
                  </a:cubicBezTo>
                  <a:cubicBezTo>
                    <a:pt x="610837" y="457603"/>
                    <a:pt x="580599" y="0"/>
                    <a:pt x="580599" y="0"/>
                  </a:cubicBezTo>
                </a:path>
              </a:pathLst>
            </a:custGeom>
            <a:noFill/>
            <a:ln>
              <a:solidFill>
                <a:srgbClr val="8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cxnSp>
          <p:nvCxnSpPr>
            <p:cNvPr id="73" name="Connecteur droit 72"/>
            <p:cNvCxnSpPr/>
            <p:nvPr/>
          </p:nvCxnSpPr>
          <p:spPr>
            <a:xfrm flipH="1">
              <a:off x="5022246" y="3808279"/>
              <a:ext cx="514305" cy="1"/>
            </a:xfrm>
            <a:prstGeom prst="line">
              <a:avLst/>
            </a:prstGeom>
            <a:ln w="19050" cmpd="sng">
              <a:solidFill>
                <a:srgbClr val="800000"/>
              </a:solidFill>
              <a:prstDash val="dot"/>
            </a:ln>
            <a:effectLst/>
          </p:spPr>
          <p:style>
            <a:lnRef idx="2">
              <a:schemeClr val="accent1"/>
            </a:lnRef>
            <a:fillRef idx="0">
              <a:schemeClr val="accent1"/>
            </a:fillRef>
            <a:effectRef idx="1">
              <a:schemeClr val="accent1"/>
            </a:effectRef>
            <a:fontRef idx="minor">
              <a:schemeClr val="tx1"/>
            </a:fontRef>
          </p:style>
        </p:cxnSp>
      </p:grpSp>
      <p:sp>
        <p:nvSpPr>
          <p:cNvPr id="77" name="Forme libre 76"/>
          <p:cNvSpPr/>
          <p:nvPr/>
        </p:nvSpPr>
        <p:spPr>
          <a:xfrm>
            <a:off x="2189238" y="2116671"/>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sp>
        <p:nvSpPr>
          <p:cNvPr id="78" name="Forme libre 77"/>
          <p:cNvSpPr/>
          <p:nvPr/>
        </p:nvSpPr>
        <p:spPr>
          <a:xfrm rot="3690952">
            <a:off x="5078041" y="2042065"/>
            <a:ext cx="1850572" cy="1173238"/>
          </a:xfrm>
          <a:custGeom>
            <a:avLst/>
            <a:gdLst>
              <a:gd name="connsiteX0" fmla="*/ 0 w 1850572"/>
              <a:gd name="connsiteY0" fmla="*/ 1173238 h 1173238"/>
              <a:gd name="connsiteX1" fmla="*/ 254000 w 1850572"/>
              <a:gd name="connsiteY1" fmla="*/ 786190 h 1173238"/>
              <a:gd name="connsiteX2" fmla="*/ 641048 w 1850572"/>
              <a:gd name="connsiteY2" fmla="*/ 435428 h 1173238"/>
              <a:gd name="connsiteX3" fmla="*/ 991810 w 1850572"/>
              <a:gd name="connsiteY3" fmla="*/ 241904 h 1173238"/>
              <a:gd name="connsiteX4" fmla="*/ 1318381 w 1850572"/>
              <a:gd name="connsiteY4" fmla="*/ 96762 h 1173238"/>
              <a:gd name="connsiteX5" fmla="*/ 1681238 w 1850572"/>
              <a:gd name="connsiteY5" fmla="*/ 24190 h 1173238"/>
              <a:gd name="connsiteX6" fmla="*/ 1850572 w 1850572"/>
              <a:gd name="connsiteY6" fmla="*/ 0 h 117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572" h="1173238">
                <a:moveTo>
                  <a:pt x="0" y="1173238"/>
                </a:moveTo>
                <a:cubicBezTo>
                  <a:pt x="73579" y="1041198"/>
                  <a:pt x="147159" y="909158"/>
                  <a:pt x="254000" y="786190"/>
                </a:cubicBezTo>
                <a:cubicBezTo>
                  <a:pt x="360841" y="663222"/>
                  <a:pt x="518080" y="526142"/>
                  <a:pt x="641048" y="435428"/>
                </a:cubicBezTo>
                <a:cubicBezTo>
                  <a:pt x="764016" y="344714"/>
                  <a:pt x="878921" y="298348"/>
                  <a:pt x="991810" y="241904"/>
                </a:cubicBezTo>
                <a:cubicBezTo>
                  <a:pt x="1104699" y="185460"/>
                  <a:pt x="1203476" y="133048"/>
                  <a:pt x="1318381" y="96762"/>
                </a:cubicBezTo>
                <a:cubicBezTo>
                  <a:pt x="1433286" y="60476"/>
                  <a:pt x="1592540" y="40317"/>
                  <a:pt x="1681238" y="24190"/>
                </a:cubicBezTo>
                <a:cubicBezTo>
                  <a:pt x="1769936" y="8063"/>
                  <a:pt x="1850572" y="0"/>
                  <a:pt x="1850572" y="0"/>
                </a:cubicBezTo>
              </a:path>
            </a:pathLst>
          </a:custGeom>
          <a:ln w="57150" cmpd="sng">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rgbClr val="000000"/>
              </a:solidFill>
            </a:endParaRPr>
          </a:p>
        </p:txBody>
      </p:sp>
      <p:grpSp>
        <p:nvGrpSpPr>
          <p:cNvPr id="82" name="Grouper 81"/>
          <p:cNvGrpSpPr/>
          <p:nvPr/>
        </p:nvGrpSpPr>
        <p:grpSpPr>
          <a:xfrm>
            <a:off x="1428188" y="2622579"/>
            <a:ext cx="675557" cy="359073"/>
            <a:chOff x="907293" y="2823213"/>
            <a:chExt cx="675557" cy="359073"/>
          </a:xfrm>
        </p:grpSpPr>
        <p:sp>
          <p:nvSpPr>
            <p:cNvPr id="80" name="Rectangle 79"/>
            <p:cNvSpPr/>
            <p:nvPr/>
          </p:nvSpPr>
          <p:spPr>
            <a:xfrm>
              <a:off x="907293" y="2823213"/>
              <a:ext cx="675557" cy="359073"/>
            </a:xfrm>
            <a:prstGeom prst="rect">
              <a:avLst/>
            </a:prstGeom>
          </p:spPr>
          <p:txBody>
            <a:bodyPr wrap="square">
              <a:spAutoFit/>
            </a:bodyPr>
            <a:lstStyle/>
            <a:p>
              <a:pPr lvl="0">
                <a:lnSpc>
                  <a:spcPct val="110000"/>
                </a:lnSpc>
                <a:buSzPct val="100000"/>
              </a:pPr>
              <a:r>
                <a:rPr lang="en-US" sz="1600">
                  <a:solidFill>
                    <a:srgbClr val="800000"/>
                  </a:solidFill>
                  <a:latin typeface="Geneva"/>
                  <a:cs typeface="Geneva"/>
                </a:rPr>
                <a:t>q ?</a:t>
              </a:r>
            </a:p>
          </p:txBody>
        </p:sp>
        <p:sp>
          <p:nvSpPr>
            <p:cNvPr id="81" name="Ellipse 80"/>
            <p:cNvSpPr>
              <a:spLocks noChangeAspect="1"/>
            </p:cNvSpPr>
            <p:nvPr/>
          </p:nvSpPr>
          <p:spPr>
            <a:xfrm>
              <a:off x="1049201" y="2837362"/>
              <a:ext cx="47538" cy="4572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800000"/>
                </a:solidFill>
              </a:endParaRPr>
            </a:p>
          </p:txBody>
        </p:sp>
      </p:grpSp>
      <p:sp>
        <p:nvSpPr>
          <p:cNvPr id="84" name="Rectangle 83"/>
          <p:cNvSpPr/>
          <p:nvPr/>
        </p:nvSpPr>
        <p:spPr>
          <a:xfrm>
            <a:off x="5800816" y="3147001"/>
            <a:ext cx="300082" cy="369332"/>
          </a:xfrm>
          <a:prstGeom prst="rect">
            <a:avLst/>
          </a:prstGeom>
        </p:spPr>
        <p:txBody>
          <a:bodyPr wrap="none">
            <a:spAutoFit/>
          </a:bodyPr>
          <a:lstStyle/>
          <a:p>
            <a:r>
              <a:rPr lang="el-GR">
                <a:solidFill>
                  <a:srgbClr val="800000"/>
                </a:solidFill>
              </a:rPr>
              <a:t>ν</a:t>
            </a:r>
            <a:endParaRPr lang="fr-FR">
              <a:solidFill>
                <a:srgbClr val="800000"/>
              </a:solidFill>
            </a:endParaRPr>
          </a:p>
        </p:txBody>
      </p:sp>
      <p:sp>
        <p:nvSpPr>
          <p:cNvPr id="85" name="Rectangle 84"/>
          <p:cNvSpPr/>
          <p:nvPr/>
        </p:nvSpPr>
        <p:spPr>
          <a:xfrm>
            <a:off x="1937474" y="1840297"/>
            <a:ext cx="1103419" cy="629916"/>
          </a:xfrm>
          <a:prstGeom prst="rect">
            <a:avLst/>
          </a:prstGeom>
        </p:spPr>
        <p:txBody>
          <a:bodyPr wrap="square">
            <a:spAutoFit/>
          </a:bodyPr>
          <a:lstStyle/>
          <a:p>
            <a:pPr lvl="0" algn="ctr">
              <a:lnSpc>
                <a:spcPct val="110000"/>
              </a:lnSpc>
              <a:buSzPct val="100000"/>
            </a:pPr>
            <a:r>
              <a:rPr lang="en-US" sz="1600">
                <a:solidFill>
                  <a:srgbClr val="800000"/>
                </a:solidFill>
                <a:latin typeface="Geneva"/>
                <a:cs typeface="Geneva"/>
              </a:rPr>
              <a:t>le vent canalise</a:t>
            </a:r>
          </a:p>
        </p:txBody>
      </p:sp>
      <p:sp>
        <p:nvSpPr>
          <p:cNvPr id="86" name="Rectangle 85"/>
          <p:cNvSpPr/>
          <p:nvPr/>
        </p:nvSpPr>
        <p:spPr>
          <a:xfrm>
            <a:off x="6100898" y="1854209"/>
            <a:ext cx="1307774" cy="629916"/>
          </a:xfrm>
          <a:prstGeom prst="rect">
            <a:avLst/>
          </a:prstGeom>
        </p:spPr>
        <p:txBody>
          <a:bodyPr wrap="square">
            <a:spAutoFit/>
          </a:bodyPr>
          <a:lstStyle/>
          <a:p>
            <a:pPr lvl="0" algn="ctr">
              <a:lnSpc>
                <a:spcPct val="110000"/>
              </a:lnSpc>
              <a:buSzPct val="100000"/>
            </a:pPr>
            <a:r>
              <a:rPr lang="en-US" sz="1600">
                <a:solidFill>
                  <a:srgbClr val="000000"/>
                </a:solidFill>
                <a:latin typeface="Geneva"/>
                <a:cs typeface="Geneva"/>
              </a:rPr>
              <a:t>le jet doit percer</a:t>
            </a:r>
          </a:p>
        </p:txBody>
      </p:sp>
      <p:sp>
        <p:nvSpPr>
          <p:cNvPr id="87" name="Forme libre 86"/>
          <p:cNvSpPr>
            <a:spLocks noChangeAspect="1"/>
          </p:cNvSpPr>
          <p:nvPr/>
        </p:nvSpPr>
        <p:spPr>
          <a:xfrm>
            <a:off x="6669283" y="4003516"/>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8" name="Forme libre 87"/>
          <p:cNvSpPr/>
          <p:nvPr/>
        </p:nvSpPr>
        <p:spPr>
          <a:xfrm rot="10800000" flipH="1">
            <a:off x="4433205" y="1270003"/>
            <a:ext cx="408820" cy="410775"/>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9" name="Forme libre 88"/>
          <p:cNvSpPr>
            <a:spLocks noChangeAspect="1"/>
          </p:cNvSpPr>
          <p:nvPr/>
        </p:nvSpPr>
        <p:spPr>
          <a:xfrm rot="10395039">
            <a:off x="1843426" y="1397729"/>
            <a:ext cx="412400" cy="411480"/>
          </a:xfrm>
          <a:custGeom>
            <a:avLst/>
            <a:gdLst>
              <a:gd name="connsiteX0" fmla="*/ 49030 w 653792"/>
              <a:gd name="connsiteY0" fmla="*/ 0 h 695681"/>
              <a:gd name="connsiteX1" fmla="*/ 61125 w 653792"/>
              <a:gd name="connsiteY1" fmla="*/ 628952 h 695681"/>
              <a:gd name="connsiteX2" fmla="*/ 653792 w 653792"/>
              <a:gd name="connsiteY2" fmla="*/ 677333 h 695681"/>
            </a:gdLst>
            <a:ahLst/>
            <a:cxnLst>
              <a:cxn ang="0">
                <a:pos x="connsiteX0" y="connsiteY0"/>
              </a:cxn>
              <a:cxn ang="0">
                <a:pos x="connsiteX1" y="connsiteY1"/>
              </a:cxn>
              <a:cxn ang="0">
                <a:pos x="connsiteX2" y="connsiteY2"/>
              </a:cxn>
            </a:cxnLst>
            <a:rect l="l" t="t" r="r" b="b"/>
            <a:pathLst>
              <a:path w="653792" h="695681">
                <a:moveTo>
                  <a:pt x="49030" y="0"/>
                </a:moveTo>
                <a:cubicBezTo>
                  <a:pt x="4680" y="258031"/>
                  <a:pt x="-39669" y="516063"/>
                  <a:pt x="61125" y="628952"/>
                </a:cubicBezTo>
                <a:cubicBezTo>
                  <a:pt x="161919" y="741841"/>
                  <a:pt x="653792" y="677333"/>
                  <a:pt x="653792" y="677333"/>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0" name="Rectangle 89"/>
          <p:cNvSpPr/>
          <p:nvPr/>
        </p:nvSpPr>
        <p:spPr>
          <a:xfrm>
            <a:off x="4952740" y="881530"/>
            <a:ext cx="2730802" cy="675057"/>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Sursaut gamma court</a:t>
            </a:r>
          </a:p>
          <a:p>
            <a:pPr lvl="0">
              <a:lnSpc>
                <a:spcPct val="120000"/>
              </a:lnSpc>
              <a:buSzPct val="100000"/>
            </a:pPr>
            <a:r>
              <a:rPr lang="en-US" sz="1600">
                <a:solidFill>
                  <a:srgbClr val="000000"/>
                </a:solidFill>
                <a:latin typeface="Geneva"/>
                <a:cs typeface="Geneva"/>
              </a:rPr>
              <a:t>Rémanence</a:t>
            </a:r>
          </a:p>
        </p:txBody>
      </p:sp>
      <p:sp>
        <p:nvSpPr>
          <p:cNvPr id="91" name="Rectangle 90"/>
          <p:cNvSpPr/>
          <p:nvPr/>
        </p:nvSpPr>
        <p:spPr>
          <a:xfrm>
            <a:off x="193431" y="1196060"/>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bleue</a:t>
            </a:r>
          </a:p>
        </p:txBody>
      </p:sp>
      <p:sp>
        <p:nvSpPr>
          <p:cNvPr id="92" name="Rectangle 91"/>
          <p:cNvSpPr/>
          <p:nvPr/>
        </p:nvSpPr>
        <p:spPr>
          <a:xfrm>
            <a:off x="7169540" y="4181799"/>
            <a:ext cx="2730802" cy="379591"/>
          </a:xfrm>
          <a:prstGeom prst="rect">
            <a:avLst/>
          </a:prstGeom>
        </p:spPr>
        <p:txBody>
          <a:bodyPr wrap="square">
            <a:spAutoFit/>
          </a:bodyPr>
          <a:lstStyle/>
          <a:p>
            <a:pPr lvl="0">
              <a:lnSpc>
                <a:spcPct val="120000"/>
              </a:lnSpc>
              <a:buSzPct val="100000"/>
            </a:pPr>
            <a:r>
              <a:rPr lang="en-US" sz="1600">
                <a:solidFill>
                  <a:srgbClr val="000000"/>
                </a:solidFill>
                <a:latin typeface="Geneva"/>
                <a:cs typeface="Geneva"/>
              </a:rPr>
              <a:t>Kilonova rouge</a:t>
            </a:r>
          </a:p>
        </p:txBody>
      </p:sp>
      <p:grpSp>
        <p:nvGrpSpPr>
          <p:cNvPr id="99" name="Grouper 98"/>
          <p:cNvGrpSpPr/>
          <p:nvPr/>
        </p:nvGrpSpPr>
        <p:grpSpPr>
          <a:xfrm>
            <a:off x="3816652" y="2657533"/>
            <a:ext cx="803622" cy="400154"/>
            <a:chOff x="3629583" y="2728380"/>
            <a:chExt cx="803622" cy="400154"/>
          </a:xfrm>
        </p:grpSpPr>
        <p:sp>
          <p:nvSpPr>
            <p:cNvPr id="94" name="Rectangle 93"/>
            <p:cNvSpPr/>
            <p:nvPr/>
          </p:nvSpPr>
          <p:spPr>
            <a:xfrm>
              <a:off x="3629583" y="2769461"/>
              <a:ext cx="803622"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B     ?</a:t>
              </a:r>
            </a:p>
          </p:txBody>
        </p:sp>
        <p:cxnSp>
          <p:nvCxnSpPr>
            <p:cNvPr id="95" name="Connecteur droit 94"/>
            <p:cNvCxnSpPr/>
            <p:nvPr/>
          </p:nvCxnSpPr>
          <p:spPr>
            <a:xfrm>
              <a:off x="3695848" y="2813004"/>
              <a:ext cx="210149" cy="0"/>
            </a:xfrm>
            <a:prstGeom prst="line">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er 97"/>
            <p:cNvGrpSpPr/>
            <p:nvPr/>
          </p:nvGrpSpPr>
          <p:grpSpPr>
            <a:xfrm>
              <a:off x="3891038" y="2728380"/>
              <a:ext cx="297543" cy="378655"/>
              <a:chOff x="7632095" y="1750107"/>
              <a:chExt cx="297543" cy="378655"/>
            </a:xfrm>
          </p:grpSpPr>
          <p:sp>
            <p:nvSpPr>
              <p:cNvPr id="96" name="Forme libre 95"/>
              <p:cNvSpPr/>
              <p:nvPr/>
            </p:nvSpPr>
            <p:spPr>
              <a:xfrm>
                <a:off x="7632095" y="1762202"/>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7" name="Forme libre 96"/>
              <p:cNvSpPr/>
              <p:nvPr/>
            </p:nvSpPr>
            <p:spPr>
              <a:xfrm flipH="1">
                <a:off x="7784495" y="1750107"/>
                <a:ext cx="145143" cy="366560"/>
              </a:xfrm>
              <a:custGeom>
                <a:avLst/>
                <a:gdLst>
                  <a:gd name="connsiteX0" fmla="*/ 0 w 474974"/>
                  <a:gd name="connsiteY0" fmla="*/ 0 h 907143"/>
                  <a:gd name="connsiteX1" fmla="*/ 399143 w 474974"/>
                  <a:gd name="connsiteY1" fmla="*/ 290286 h 907143"/>
                  <a:gd name="connsiteX2" fmla="*/ 447524 w 474974"/>
                  <a:gd name="connsiteY2" fmla="*/ 604762 h 907143"/>
                  <a:gd name="connsiteX3" fmla="*/ 84667 w 474974"/>
                  <a:gd name="connsiteY3" fmla="*/ 907143 h 907143"/>
                </a:gdLst>
                <a:ahLst/>
                <a:cxnLst>
                  <a:cxn ang="0">
                    <a:pos x="connsiteX0" y="connsiteY0"/>
                  </a:cxn>
                  <a:cxn ang="0">
                    <a:pos x="connsiteX1" y="connsiteY1"/>
                  </a:cxn>
                  <a:cxn ang="0">
                    <a:pos x="connsiteX2" y="connsiteY2"/>
                  </a:cxn>
                  <a:cxn ang="0">
                    <a:pos x="connsiteX3" y="connsiteY3"/>
                  </a:cxn>
                </a:cxnLst>
                <a:rect l="l" t="t" r="r" b="b"/>
                <a:pathLst>
                  <a:path w="474974" h="907143">
                    <a:moveTo>
                      <a:pt x="0" y="0"/>
                    </a:moveTo>
                    <a:cubicBezTo>
                      <a:pt x="162278" y="94746"/>
                      <a:pt x="324556" y="189492"/>
                      <a:pt x="399143" y="290286"/>
                    </a:cubicBezTo>
                    <a:cubicBezTo>
                      <a:pt x="473730" y="391080"/>
                      <a:pt x="499937" y="501952"/>
                      <a:pt x="447524" y="604762"/>
                    </a:cubicBezTo>
                    <a:cubicBezTo>
                      <a:pt x="395111" y="707572"/>
                      <a:pt x="84667" y="907143"/>
                      <a:pt x="84667" y="90714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grpSp>
      <p:grpSp>
        <p:nvGrpSpPr>
          <p:cNvPr id="104" name="Grouper 103"/>
          <p:cNvGrpSpPr/>
          <p:nvPr/>
        </p:nvGrpSpPr>
        <p:grpSpPr>
          <a:xfrm>
            <a:off x="4621098" y="2654761"/>
            <a:ext cx="770313" cy="369332"/>
            <a:chOff x="5260659" y="4767005"/>
            <a:chExt cx="770313" cy="369332"/>
          </a:xfrm>
        </p:grpSpPr>
        <p:sp>
          <p:nvSpPr>
            <p:cNvPr id="101" name="Rectangle 100"/>
            <p:cNvSpPr/>
            <p:nvPr/>
          </p:nvSpPr>
          <p:spPr>
            <a:xfrm>
              <a:off x="5260659" y="4767005"/>
              <a:ext cx="770313" cy="369332"/>
            </a:xfrm>
            <a:prstGeom prst="rect">
              <a:avLst/>
            </a:prstGeom>
          </p:spPr>
          <p:txBody>
            <a:bodyPr wrap="none">
              <a:spAutoFit/>
            </a:bodyPr>
            <a:lstStyle/>
            <a:p>
              <a:r>
                <a:rPr lang="el-GR"/>
                <a:t>ν</a:t>
              </a:r>
              <a:r>
                <a:rPr lang="fr-FR"/>
                <a:t> + </a:t>
              </a:r>
              <a:r>
                <a:rPr lang="el-GR"/>
                <a:t>ν</a:t>
              </a:r>
              <a:r>
                <a:rPr lang="fr-FR"/>
                <a:t> ?</a:t>
              </a:r>
            </a:p>
          </p:txBody>
        </p:sp>
        <p:cxnSp>
          <p:nvCxnSpPr>
            <p:cNvPr id="102" name="Connecteur droit 101"/>
            <p:cNvCxnSpPr/>
            <p:nvPr/>
          </p:nvCxnSpPr>
          <p:spPr>
            <a:xfrm flipH="1">
              <a:off x="5621216" y="4851670"/>
              <a:ext cx="191695" cy="12096"/>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6" name="Connecteur droit avec flèche 105"/>
          <p:cNvCxnSpPr/>
          <p:nvPr/>
        </p:nvCxnSpPr>
        <p:spPr>
          <a:xfrm flipV="1">
            <a:off x="4570414" y="2484125"/>
            <a:ext cx="0" cy="721398"/>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er 114"/>
          <p:cNvGrpSpPr/>
          <p:nvPr/>
        </p:nvGrpSpPr>
        <p:grpSpPr>
          <a:xfrm>
            <a:off x="2382762" y="1263827"/>
            <a:ext cx="930487" cy="359073"/>
            <a:chOff x="2431142" y="1481537"/>
            <a:chExt cx="930487" cy="359073"/>
          </a:xfrm>
        </p:grpSpPr>
        <p:pic>
          <p:nvPicPr>
            <p:cNvPr id="110" name="Image 109"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31142" y="1540309"/>
              <a:ext cx="285074" cy="286584"/>
            </a:xfrm>
            <a:prstGeom prst="rect">
              <a:avLst/>
            </a:prstGeom>
          </p:spPr>
        </p:pic>
        <p:sp>
          <p:nvSpPr>
            <p:cNvPr id="112" name="Rectangle 111"/>
            <p:cNvSpPr/>
            <p:nvPr/>
          </p:nvSpPr>
          <p:spPr>
            <a:xfrm>
              <a:off x="2686072" y="1481537"/>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114" name="Grouper 113"/>
          <p:cNvGrpSpPr/>
          <p:nvPr/>
        </p:nvGrpSpPr>
        <p:grpSpPr>
          <a:xfrm>
            <a:off x="3836117" y="1156138"/>
            <a:ext cx="973238" cy="359073"/>
            <a:chOff x="3690977" y="1385943"/>
            <a:chExt cx="973238" cy="359073"/>
          </a:xfrm>
        </p:grpSpPr>
        <p:pic>
          <p:nvPicPr>
            <p:cNvPr id="111" name="Image 110" descr="eye_o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977" y="1434323"/>
              <a:ext cx="291065" cy="292608"/>
            </a:xfrm>
            <a:prstGeom prst="rect">
              <a:avLst/>
            </a:prstGeom>
          </p:spPr>
        </p:pic>
        <p:sp>
          <p:nvSpPr>
            <p:cNvPr id="113" name="Rectangle 112"/>
            <p:cNvSpPr/>
            <p:nvPr/>
          </p:nvSpPr>
          <p:spPr>
            <a:xfrm>
              <a:off x="3988658" y="1385943"/>
              <a:ext cx="675557"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a:t>
              </a:r>
            </a:p>
          </p:txBody>
        </p:sp>
      </p:grpSp>
      <p:grpSp>
        <p:nvGrpSpPr>
          <p:cNvPr id="64" name="Grouper 63"/>
          <p:cNvGrpSpPr/>
          <p:nvPr/>
        </p:nvGrpSpPr>
        <p:grpSpPr>
          <a:xfrm>
            <a:off x="4644188" y="5638664"/>
            <a:ext cx="689674" cy="663285"/>
            <a:chOff x="4069542" y="3053863"/>
            <a:chExt cx="689674" cy="663285"/>
          </a:xfrm>
        </p:grpSpPr>
        <p:sp>
          <p:nvSpPr>
            <p:cNvPr id="65" name="Ellipse 64"/>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grpSp>
        <p:nvGrpSpPr>
          <p:cNvPr id="67" name="Grouper 66"/>
          <p:cNvGrpSpPr/>
          <p:nvPr/>
        </p:nvGrpSpPr>
        <p:grpSpPr>
          <a:xfrm>
            <a:off x="3939649" y="5633349"/>
            <a:ext cx="689674" cy="663285"/>
            <a:chOff x="4069542" y="3053863"/>
            <a:chExt cx="689674" cy="663285"/>
          </a:xfrm>
        </p:grpSpPr>
        <p:sp>
          <p:nvSpPr>
            <p:cNvPr id="68" name="Ellipse 67"/>
            <p:cNvSpPr/>
            <p:nvPr/>
          </p:nvSpPr>
          <p:spPr>
            <a:xfrm>
              <a:off x="4069542" y="3053863"/>
              <a:ext cx="689674" cy="663285"/>
            </a:xfrm>
            <a:prstGeom prst="ellipse">
              <a:avLst/>
            </a:prstGeom>
            <a:solidFill>
              <a:schemeClr val="tx2">
                <a:lumMod val="20000"/>
                <a:lumOff val="80000"/>
                <a:alpha val="82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Rectangle 68"/>
            <p:cNvSpPr/>
            <p:nvPr/>
          </p:nvSpPr>
          <p:spPr>
            <a:xfrm>
              <a:off x="4194278" y="3193457"/>
              <a:ext cx="528653" cy="359073"/>
            </a:xfrm>
            <a:prstGeom prst="rect">
              <a:avLst/>
            </a:prstGeom>
          </p:spPr>
          <p:txBody>
            <a:bodyPr wrap="square">
              <a:spAutoFit/>
            </a:bodyPr>
            <a:lstStyle/>
            <a:p>
              <a:pPr lvl="0">
                <a:lnSpc>
                  <a:spcPct val="110000"/>
                </a:lnSpc>
                <a:buSzPct val="100000"/>
              </a:pPr>
              <a:r>
                <a:rPr lang="en-US" sz="1600">
                  <a:solidFill>
                    <a:srgbClr val="000000"/>
                  </a:solidFill>
                  <a:latin typeface="Geneva"/>
                  <a:cs typeface="Geneva"/>
                </a:rPr>
                <a:t>NS</a:t>
              </a:r>
            </a:p>
          </p:txBody>
        </p:sp>
      </p:grpSp>
      <p:cxnSp>
        <p:nvCxnSpPr>
          <p:cNvPr id="70" name="Connecteur en angle 69"/>
          <p:cNvCxnSpPr/>
          <p:nvPr/>
        </p:nvCxnSpPr>
        <p:spPr>
          <a:xfrm rot="5400000" flipH="1" flipV="1">
            <a:off x="4269954" y="5212306"/>
            <a:ext cx="451079" cy="239682"/>
          </a:xfrm>
          <a:prstGeom prst="bentConnector3">
            <a:avLst>
              <a:gd name="adj1" fmla="val 39274"/>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Connecteur en angle 70"/>
          <p:cNvCxnSpPr/>
          <p:nvPr/>
        </p:nvCxnSpPr>
        <p:spPr>
          <a:xfrm rot="5400000" flipH="1">
            <a:off x="4520638" y="5198154"/>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Connecteur droit 71"/>
          <p:cNvCxnSpPr/>
          <p:nvPr/>
        </p:nvCxnSpPr>
        <p:spPr>
          <a:xfrm flipH="1" flipV="1">
            <a:off x="4612186" y="4060476"/>
            <a:ext cx="3146" cy="11419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rot="16200000">
            <a:off x="3085487" y="3698065"/>
            <a:ext cx="2730802" cy="343684"/>
          </a:xfrm>
          <a:prstGeom prst="rect">
            <a:avLst/>
          </a:prstGeom>
        </p:spPr>
        <p:txBody>
          <a:bodyPr wrap="square">
            <a:spAutoFit/>
          </a:bodyPr>
          <a:lstStyle/>
          <a:p>
            <a:pPr lvl="0">
              <a:lnSpc>
                <a:spcPct val="120000"/>
              </a:lnSpc>
              <a:buSzPct val="100000"/>
            </a:pPr>
            <a:r>
              <a:rPr lang="en-US" sz="1400">
                <a:solidFill>
                  <a:srgbClr val="000000"/>
                </a:solidFill>
                <a:latin typeface="Geneva"/>
                <a:cs typeface="Geneva"/>
              </a:rPr>
              <a:t>Coalescence</a:t>
            </a:r>
          </a:p>
        </p:txBody>
      </p:sp>
    </p:spTree>
    <p:extLst>
      <p:ext uri="{BB962C8B-B14F-4D97-AF65-F5344CB8AC3E}">
        <p14:creationId xmlns:p14="http://schemas.microsoft.com/office/powerpoint/2010/main" val="77436435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descr="black_hole_jet.jpg"/>
          <p:cNvPicPr>
            <a:picLocks noChangeAspect="1"/>
          </p:cNvPicPr>
          <p:nvPr/>
        </p:nvPicPr>
        <p:blipFill rotWithShape="1">
          <a:blip r:embed="rId3">
            <a:extLst>
              <a:ext uri="{28A0092B-C50C-407E-A947-70E740481C1C}">
                <a14:useLocalDpi xmlns:a14="http://schemas.microsoft.com/office/drawing/2010/main" val="0"/>
              </a:ext>
            </a:extLst>
          </a:blip>
          <a:srcRect r="20653"/>
          <a:stretch/>
        </p:blipFill>
        <p:spPr>
          <a:xfrm rot="16200000">
            <a:off x="2594905" y="4475546"/>
            <a:ext cx="2541420" cy="1801909"/>
          </a:xfrm>
          <a:prstGeom prst="rect">
            <a:avLst/>
          </a:prstGeom>
          <a:ln>
            <a:noFill/>
          </a:ln>
          <a:effectLst>
            <a:outerShdw blurRad="190500" algn="tl" rotWithShape="0">
              <a:srgbClr val="000000">
                <a:alpha val="70000"/>
              </a:srgbClr>
            </a:outerShdw>
          </a:effectLst>
        </p:spPr>
      </p:pic>
      <p:grpSp>
        <p:nvGrpSpPr>
          <p:cNvPr id="32" name="Grouper 31"/>
          <p:cNvGrpSpPr/>
          <p:nvPr/>
        </p:nvGrpSpPr>
        <p:grpSpPr>
          <a:xfrm>
            <a:off x="8276397" y="2543667"/>
            <a:ext cx="904792" cy="3701561"/>
            <a:chOff x="4637616" y="2904513"/>
            <a:chExt cx="904792" cy="3701561"/>
          </a:xfrm>
        </p:grpSpPr>
        <p:pic>
          <p:nvPicPr>
            <p:cNvPr id="30" name="Image 29"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15435" y="4526694"/>
              <a:ext cx="3701561" cy="457200"/>
            </a:xfrm>
            <a:prstGeom prst="rect">
              <a:avLst/>
            </a:prstGeom>
          </p:spPr>
        </p:pic>
        <p:pic>
          <p:nvPicPr>
            <p:cNvPr id="31" name="Image 30" descr="wind_snap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63027" y="4526694"/>
              <a:ext cx="3701561" cy="457200"/>
            </a:xfrm>
            <a:prstGeom prst="rect">
              <a:avLst/>
            </a:prstGeom>
          </p:spPr>
        </p:pic>
      </p:grpSp>
      <p:pic>
        <p:nvPicPr>
          <p:cNvPr id="27" name="Image 26" descr="st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233550" y="4721836"/>
            <a:ext cx="461859" cy="3388892"/>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Contexte astrophysique &amp; cosmologique</a:t>
            </a: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sp>
        <p:nvSpPr>
          <p:cNvPr id="9" name="Rounded Rectangle 39"/>
          <p:cNvSpPr/>
          <p:nvPr/>
        </p:nvSpPr>
        <p:spPr>
          <a:xfrm>
            <a:off x="6386879" y="749308"/>
            <a:ext cx="263683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Ondes gravitationnelles</a:t>
            </a:r>
            <a:endParaRPr lang="en-US" sz="1600" b="1" cap="small" dirty="0">
              <a:solidFill>
                <a:srgbClr val="000000"/>
              </a:solidFill>
              <a:latin typeface="Geneva"/>
              <a:cs typeface="Geneva"/>
            </a:endParaRPr>
          </a:p>
        </p:txBody>
      </p:sp>
      <p:sp>
        <p:nvSpPr>
          <p:cNvPr id="10" name="Rounded Rectangle 39"/>
          <p:cNvSpPr/>
          <p:nvPr/>
        </p:nvSpPr>
        <p:spPr>
          <a:xfrm>
            <a:off x="1538883" y="726829"/>
            <a:ext cx="2098383"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a:solidFill>
                  <a:srgbClr val="000000"/>
                </a:solidFill>
                <a:latin typeface="Geneva"/>
                <a:cs typeface="Geneva"/>
              </a:rPr>
              <a:t>Objets Compacts</a:t>
            </a:r>
          </a:p>
        </p:txBody>
      </p:sp>
      <p:sp>
        <p:nvSpPr>
          <p:cNvPr id="13" name="Rectangle 12"/>
          <p:cNvSpPr/>
          <p:nvPr/>
        </p:nvSpPr>
        <p:spPr>
          <a:xfrm>
            <a:off x="6364166" y="1152606"/>
            <a:ext cx="2793794" cy="830997"/>
          </a:xfrm>
          <a:prstGeom prst="rect">
            <a:avLst/>
          </a:prstGeom>
        </p:spPr>
        <p:txBody>
          <a:bodyPr wrap="square">
            <a:spAutoFit/>
          </a:bodyPr>
          <a:lstStyle/>
          <a:p>
            <a:pPr marL="171450" lvl="0" indent="-171450">
              <a:buSzPct val="100000"/>
              <a:buBlip>
                <a:blip r:embed="rId6"/>
              </a:buBlip>
            </a:pPr>
            <a:r>
              <a:rPr lang="en-US" sz="1600" b="1">
                <a:solidFill>
                  <a:srgbClr val="000000"/>
                </a:solidFill>
                <a:latin typeface="Geneva"/>
                <a:cs typeface="Geneva"/>
              </a:rPr>
              <a:t> progéniteurs? </a:t>
            </a:r>
          </a:p>
          <a:p>
            <a:pPr marL="171450" lvl="0" indent="-171450">
              <a:buSzPct val="100000"/>
              <a:buBlip>
                <a:blip r:embed="rId6"/>
              </a:buBlip>
            </a:pPr>
            <a:r>
              <a:rPr lang="en-US" sz="1600">
                <a:solidFill>
                  <a:srgbClr val="000000"/>
                </a:solidFill>
                <a:latin typeface="Geneva"/>
                <a:cs typeface="Geneva"/>
              </a:rPr>
              <a:t> taux de coalescence</a:t>
            </a:r>
          </a:p>
          <a:p>
            <a:pPr marL="171450" lvl="0" indent="-171450">
              <a:buSzPct val="100000"/>
              <a:buBlip>
                <a:blip r:embed="rId6"/>
              </a:buBlip>
            </a:pPr>
            <a:r>
              <a:rPr lang="en-US" sz="1600">
                <a:solidFill>
                  <a:srgbClr val="000000"/>
                </a:solidFill>
                <a:latin typeface="Geneva"/>
                <a:cs typeface="Geneva"/>
              </a:rPr>
              <a:t> conditions</a:t>
            </a:r>
          </a:p>
        </p:txBody>
      </p:sp>
      <p:sp>
        <p:nvSpPr>
          <p:cNvPr id="15" name="Rectangle 14"/>
          <p:cNvSpPr/>
          <p:nvPr/>
        </p:nvSpPr>
        <p:spPr>
          <a:xfrm>
            <a:off x="1501044" y="1201803"/>
            <a:ext cx="4580745" cy="1938992"/>
          </a:xfrm>
          <a:prstGeom prst="rect">
            <a:avLst/>
          </a:prstGeom>
        </p:spPr>
        <p:txBody>
          <a:bodyPr wrap="square">
            <a:spAutoFit/>
          </a:bodyPr>
          <a:lstStyle/>
          <a:p>
            <a:pPr lvl="0">
              <a:buSzPct val="100000"/>
            </a:pPr>
            <a:r>
              <a:rPr lang="en-US" sz="1600">
                <a:solidFill>
                  <a:srgbClr val="000000"/>
                </a:solidFill>
                <a:latin typeface="Geneva"/>
                <a:cs typeface="Geneva"/>
              </a:rPr>
              <a:t>Étoiles à neutrons</a:t>
            </a:r>
          </a:p>
          <a:p>
            <a:pPr marL="171450" lvl="0" indent="-171450">
              <a:buSzPct val="100000"/>
              <a:buBlip>
                <a:blip r:embed="rId6"/>
              </a:buBlip>
            </a:pPr>
            <a:r>
              <a:rPr lang="en-US" sz="1600" b="1">
                <a:solidFill>
                  <a:srgbClr val="000000"/>
                </a:solidFill>
                <a:latin typeface="Geneva"/>
                <a:cs typeface="Geneva"/>
              </a:rPr>
              <a:t> équation d’état</a:t>
            </a:r>
          </a:p>
          <a:p>
            <a:pPr marL="171450" lvl="0" indent="-171450">
              <a:buSzPct val="100000"/>
              <a:buBlip>
                <a:blip r:embed="rId6"/>
              </a:buBlip>
            </a:pPr>
            <a:r>
              <a:rPr lang="en-US" sz="1600">
                <a:solidFill>
                  <a:srgbClr val="000000"/>
                </a:solidFill>
                <a:latin typeface="Geneva"/>
                <a:cs typeface="Geneva"/>
              </a:rPr>
              <a:t> champ magnétique</a:t>
            </a:r>
          </a:p>
          <a:p>
            <a:pPr marL="171450" lvl="0" indent="-171450">
              <a:buSzPct val="100000"/>
              <a:buBlip>
                <a:blip r:embed="rId6"/>
              </a:buBlip>
            </a:pPr>
            <a:r>
              <a:rPr lang="en-US" sz="1600">
                <a:solidFill>
                  <a:srgbClr val="000000"/>
                </a:solidFill>
                <a:latin typeface="Geneva"/>
                <a:cs typeface="Geneva"/>
              </a:rPr>
              <a:t> structure</a:t>
            </a:r>
            <a:endParaRPr lang="en-US" sz="800">
              <a:solidFill>
                <a:srgbClr val="000000"/>
              </a:solidFill>
              <a:latin typeface="Geneva"/>
              <a:cs typeface="Geneva"/>
            </a:endParaRPr>
          </a:p>
          <a:p>
            <a:pPr lvl="0">
              <a:lnSpc>
                <a:spcPct val="50000"/>
              </a:lnSpc>
              <a:buSzPct val="100000"/>
            </a:pPr>
            <a:endParaRPr lang="en-US" sz="1600">
              <a:solidFill>
                <a:srgbClr val="000000"/>
              </a:solidFill>
              <a:latin typeface="Geneva"/>
              <a:cs typeface="Geneva"/>
            </a:endParaRPr>
          </a:p>
          <a:p>
            <a:pPr lvl="0">
              <a:buSzPct val="100000"/>
            </a:pPr>
            <a:r>
              <a:rPr lang="en-US" sz="1600">
                <a:solidFill>
                  <a:srgbClr val="000000"/>
                </a:solidFill>
                <a:latin typeface="Geneva"/>
                <a:cs typeface="Geneva"/>
              </a:rPr>
              <a:t>Trous noirs</a:t>
            </a:r>
          </a:p>
          <a:p>
            <a:pPr marL="171450" lvl="0" indent="-171450">
              <a:buSzPct val="100000"/>
              <a:buBlip>
                <a:blip r:embed="rId6"/>
              </a:buBlip>
            </a:pPr>
            <a:r>
              <a:rPr lang="en-US" sz="1600">
                <a:solidFill>
                  <a:srgbClr val="000000"/>
                </a:solidFill>
                <a:latin typeface="Geneva"/>
                <a:cs typeface="Geneva"/>
              </a:rPr>
              <a:t> formation</a:t>
            </a:r>
            <a:endParaRPr lang="en-US" sz="800">
              <a:solidFill>
                <a:srgbClr val="000000"/>
              </a:solidFill>
              <a:latin typeface="Geneva"/>
              <a:cs typeface="Geneva"/>
            </a:endParaRPr>
          </a:p>
          <a:p>
            <a:pPr lvl="0">
              <a:buSzPct val="100000"/>
            </a:pPr>
            <a:endParaRPr lang="en-US" sz="1600">
              <a:solidFill>
                <a:srgbClr val="000000"/>
              </a:solidFill>
              <a:latin typeface="Geneva"/>
              <a:cs typeface="Geneva"/>
            </a:endParaRPr>
          </a:p>
        </p:txBody>
      </p:sp>
      <p:grpSp>
        <p:nvGrpSpPr>
          <p:cNvPr id="4" name="Grouper 3"/>
          <p:cNvGrpSpPr/>
          <p:nvPr/>
        </p:nvGrpSpPr>
        <p:grpSpPr>
          <a:xfrm>
            <a:off x="3797822" y="725467"/>
            <a:ext cx="2477309" cy="1677605"/>
            <a:chOff x="3872898" y="725467"/>
            <a:chExt cx="2477309" cy="1677605"/>
          </a:xfrm>
        </p:grpSpPr>
        <p:pic>
          <p:nvPicPr>
            <p:cNvPr id="3" name="Image 2" descr="Virgo.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0690" y="749308"/>
              <a:ext cx="2409517" cy="1653764"/>
            </a:xfrm>
            <a:prstGeom prst="rect">
              <a:avLst/>
            </a:prstGeom>
            <a:ln>
              <a:noFill/>
            </a:ln>
            <a:effectLst>
              <a:outerShdw blurRad="190500" algn="tl" rotWithShape="0">
                <a:srgbClr val="000000">
                  <a:alpha val="70000"/>
                </a:srgbClr>
              </a:outerShdw>
            </a:effectLst>
          </p:spPr>
        </p:pic>
        <p:sp>
          <p:nvSpPr>
            <p:cNvPr id="16" name="Rectangle 15"/>
            <p:cNvSpPr/>
            <p:nvPr/>
          </p:nvSpPr>
          <p:spPr>
            <a:xfrm>
              <a:off x="3872898" y="725467"/>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Virgo interferometer</a:t>
              </a:r>
            </a:p>
          </p:txBody>
        </p:sp>
      </p:grpSp>
      <p:pic>
        <p:nvPicPr>
          <p:cNvPr id="5" name="Image 4" descr="NS.jpg"/>
          <p:cNvPicPr>
            <a:picLocks noChangeAspect="1"/>
          </p:cNvPicPr>
          <p:nvPr/>
        </p:nvPicPr>
        <p:blipFill rotWithShape="1">
          <a:blip r:embed="rId8">
            <a:extLst>
              <a:ext uri="{28A0092B-C50C-407E-A947-70E740481C1C}">
                <a14:useLocalDpi xmlns:a14="http://schemas.microsoft.com/office/drawing/2010/main" val="0"/>
              </a:ext>
            </a:extLst>
          </a:blip>
          <a:srcRect l="30375" t="7018" r="35875"/>
          <a:stretch/>
        </p:blipFill>
        <p:spPr>
          <a:xfrm>
            <a:off x="86856" y="725808"/>
            <a:ext cx="1353128" cy="2096942"/>
          </a:xfrm>
          <a:prstGeom prst="rect">
            <a:avLst/>
          </a:prstGeom>
          <a:ln>
            <a:noFill/>
          </a:ln>
          <a:effectLst>
            <a:outerShdw blurRad="190500" algn="tl" rotWithShape="0">
              <a:srgbClr val="000000">
                <a:alpha val="70000"/>
              </a:srgbClr>
            </a:outerShdw>
          </a:effectLst>
        </p:spPr>
      </p:pic>
      <p:grpSp>
        <p:nvGrpSpPr>
          <p:cNvPr id="35" name="Grouper 34"/>
          <p:cNvGrpSpPr/>
          <p:nvPr/>
        </p:nvGrpSpPr>
        <p:grpSpPr>
          <a:xfrm>
            <a:off x="2372399" y="2876124"/>
            <a:ext cx="5568343" cy="1168613"/>
            <a:chOff x="2372399" y="2998234"/>
            <a:chExt cx="5568343" cy="1168613"/>
          </a:xfrm>
        </p:grpSpPr>
        <p:sp>
          <p:nvSpPr>
            <p:cNvPr id="17" name="Rectangle 16"/>
            <p:cNvSpPr/>
            <p:nvPr/>
          </p:nvSpPr>
          <p:spPr>
            <a:xfrm>
              <a:off x="2372399" y="2998234"/>
              <a:ext cx="4307940" cy="1001813"/>
            </a:xfrm>
            <a:prstGeom prst="rect">
              <a:avLst/>
            </a:prstGeom>
          </p:spPr>
          <p:txBody>
            <a:bodyPr wrap="none">
              <a:spAutoFit/>
            </a:bodyPr>
            <a:lstStyle/>
            <a:p>
              <a:pPr lvl="0" algn="ctr">
                <a:lnSpc>
                  <a:spcPct val="110000"/>
                </a:lnSpc>
                <a:buSzPct val="100000"/>
              </a:pPr>
              <a:r>
                <a:rPr lang="en-US" b="1" i="1" dirty="0">
                  <a:solidFill>
                    <a:srgbClr val="000000"/>
                  </a:solidFill>
                  <a:latin typeface="Geneva"/>
                  <a:cs typeface="Geneva"/>
                </a:rPr>
                <a:t>La majorité des étoiles massives</a:t>
              </a:r>
            </a:p>
            <a:p>
              <a:pPr lvl="0" algn="ctr">
                <a:lnSpc>
                  <a:spcPct val="110000"/>
                </a:lnSpc>
                <a:buSzPct val="100000"/>
              </a:pPr>
              <a:r>
                <a:rPr lang="en-US" b="1" i="1" dirty="0">
                  <a:solidFill>
                    <a:srgbClr val="000000"/>
                  </a:solidFill>
                  <a:latin typeface="Geneva"/>
                  <a:cs typeface="Geneva"/>
                </a:rPr>
                <a:t>a au moins un compagnon </a:t>
              </a:r>
            </a:p>
            <a:p>
              <a:pPr lvl="0" algn="ctr">
                <a:lnSpc>
                  <a:spcPct val="110000"/>
                </a:lnSpc>
                <a:buSzPct val="100000"/>
              </a:pPr>
              <a:r>
                <a:rPr lang="en-US" b="1" i="1" dirty="0">
                  <a:solidFill>
                    <a:srgbClr val="000000"/>
                  </a:solidFill>
                  <a:latin typeface="Geneva"/>
                  <a:cs typeface="Geneva"/>
                </a:rPr>
                <a:t>dont la présence impacte l’évolution</a:t>
              </a:r>
            </a:p>
          </p:txBody>
        </p:sp>
        <p:sp>
          <p:nvSpPr>
            <p:cNvPr id="20" name="Rectangle 19"/>
            <p:cNvSpPr/>
            <p:nvPr/>
          </p:nvSpPr>
          <p:spPr>
            <a:xfrm>
              <a:off x="5566831" y="3920626"/>
              <a:ext cx="2373911" cy="246221"/>
            </a:xfrm>
            <a:prstGeom prst="rect">
              <a:avLst/>
            </a:prstGeom>
          </p:spPr>
          <p:txBody>
            <a:bodyPr wrap="square">
              <a:spAutoFit/>
            </a:bodyPr>
            <a:lstStyle/>
            <a:p>
              <a:pPr lvl="0">
                <a:buSzPct val="100000"/>
              </a:pPr>
              <a:r>
                <a:rPr lang="en-US" sz="1000" i="1">
                  <a:solidFill>
                    <a:srgbClr val="000000"/>
                  </a:solidFill>
                  <a:latin typeface="Geneva"/>
                  <a:cs typeface="Geneva"/>
                </a:rPr>
                <a:t>Sana+2012</a:t>
              </a:r>
            </a:p>
          </p:txBody>
        </p:sp>
      </p:grpSp>
      <p:grpSp>
        <p:nvGrpSpPr>
          <p:cNvPr id="28" name="Grouper 27"/>
          <p:cNvGrpSpPr/>
          <p:nvPr/>
        </p:nvGrpSpPr>
        <p:grpSpPr>
          <a:xfrm>
            <a:off x="29530" y="4362954"/>
            <a:ext cx="3607736" cy="1475455"/>
            <a:chOff x="74644" y="3522389"/>
            <a:chExt cx="3607736" cy="1475455"/>
          </a:xfrm>
        </p:grpSpPr>
        <p:sp>
          <p:nvSpPr>
            <p:cNvPr id="11" name="Rounded Rectangle 39"/>
            <p:cNvSpPr/>
            <p:nvPr/>
          </p:nvSpPr>
          <p:spPr>
            <a:xfrm>
              <a:off x="97993" y="3522389"/>
              <a:ext cx="1781330"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Hautes énergies</a:t>
              </a:r>
              <a:endParaRPr lang="en-US" sz="1600" b="1" cap="small" dirty="0">
                <a:solidFill>
                  <a:srgbClr val="000000"/>
                </a:solidFill>
                <a:latin typeface="Geneva"/>
                <a:cs typeface="Geneva"/>
              </a:endParaRPr>
            </a:p>
          </p:txBody>
        </p:sp>
        <p:sp>
          <p:nvSpPr>
            <p:cNvPr id="21" name="Rectangle 20"/>
            <p:cNvSpPr/>
            <p:nvPr/>
          </p:nvSpPr>
          <p:spPr>
            <a:xfrm>
              <a:off x="74644" y="3920626"/>
              <a:ext cx="3607736" cy="1077218"/>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chocs &amp; </a:t>
              </a:r>
              <a:r>
                <a:rPr lang="en-US" sz="1600" b="1">
                  <a:solidFill>
                    <a:srgbClr val="000000"/>
                  </a:solidFill>
                  <a:latin typeface="Geneva"/>
                  <a:cs typeface="Geneva"/>
                </a:rPr>
                <a:t>jets</a:t>
              </a:r>
            </a:p>
            <a:p>
              <a:pPr marL="171450" lvl="0" indent="-171450">
                <a:buSzPct val="100000"/>
                <a:buBlip>
                  <a:blip r:embed="rId6"/>
                </a:buBlip>
              </a:pPr>
              <a:r>
                <a:rPr lang="en-US" sz="1600">
                  <a:solidFill>
                    <a:srgbClr val="000000"/>
                  </a:solidFill>
                  <a:latin typeface="Geneva"/>
                  <a:cs typeface="Geneva"/>
                </a:rPr>
                <a:t> processus radiatifs</a:t>
              </a:r>
            </a:p>
            <a:p>
              <a:pPr marL="171450" lvl="0" indent="-171450">
                <a:buSzPct val="100000"/>
                <a:buBlip>
                  <a:blip r:embed="rId6"/>
                </a:buBlip>
              </a:pPr>
              <a:r>
                <a:rPr lang="en-US" sz="1600">
                  <a:solidFill>
                    <a:srgbClr val="000000"/>
                  </a:solidFill>
                  <a:latin typeface="Geneva"/>
                  <a:cs typeface="Geneva"/>
                </a:rPr>
                <a:t> reconnection magnétique</a:t>
              </a:r>
            </a:p>
            <a:p>
              <a:pPr marL="171450" lvl="0" indent="-171450">
                <a:buSzPct val="100000"/>
                <a:buBlip>
                  <a:blip r:embed="rId6"/>
                </a:buBlip>
              </a:pPr>
              <a:r>
                <a:rPr lang="en-US" sz="1600">
                  <a:solidFill>
                    <a:srgbClr val="000000"/>
                  </a:solidFill>
                  <a:latin typeface="Geneva"/>
                  <a:cs typeface="Geneva"/>
                </a:rPr>
                <a:t> accélération de particules</a:t>
              </a:r>
            </a:p>
          </p:txBody>
        </p:sp>
      </p:grpSp>
      <p:grpSp>
        <p:nvGrpSpPr>
          <p:cNvPr id="26" name="Grouper 25"/>
          <p:cNvGrpSpPr/>
          <p:nvPr/>
        </p:nvGrpSpPr>
        <p:grpSpPr>
          <a:xfrm>
            <a:off x="5770033" y="4909399"/>
            <a:ext cx="2793794" cy="983013"/>
            <a:chOff x="6386879" y="5068727"/>
            <a:chExt cx="2793794" cy="983013"/>
          </a:xfrm>
        </p:grpSpPr>
        <p:sp>
          <p:nvSpPr>
            <p:cNvPr id="23" name="Rounded Rectangle 39"/>
            <p:cNvSpPr/>
            <p:nvPr/>
          </p:nvSpPr>
          <p:spPr>
            <a:xfrm>
              <a:off x="6386879" y="5068727"/>
              <a:ext cx="2097297" cy="398237"/>
            </a:xfrm>
            <a:prstGeom prst="roundRect">
              <a:avLst>
                <a:gd name="adj" fmla="val 3600"/>
              </a:avLst>
            </a:prstGeom>
            <a:solidFill>
              <a:srgbClr val="FFFDFA"/>
            </a:solidFill>
            <a:ln w="12700" cap="sq" cmpd="sng">
              <a:solidFill>
                <a:srgbClr val="00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small" dirty="0" smtClean="0">
                  <a:solidFill>
                    <a:srgbClr val="000000"/>
                  </a:solidFill>
                  <a:latin typeface="Geneva"/>
                  <a:cs typeface="Geneva"/>
                </a:rPr>
                <a:t>Évolution stellaire</a:t>
              </a:r>
              <a:endParaRPr lang="en-US" sz="1600" b="1" cap="small" dirty="0">
                <a:solidFill>
                  <a:srgbClr val="000000"/>
                </a:solidFill>
                <a:latin typeface="Geneva"/>
                <a:cs typeface="Geneva"/>
              </a:endParaRPr>
            </a:p>
          </p:txBody>
        </p:sp>
        <p:sp>
          <p:nvSpPr>
            <p:cNvPr id="24" name="Rectangle 23"/>
            <p:cNvSpPr/>
            <p:nvPr/>
          </p:nvSpPr>
          <p:spPr>
            <a:xfrm>
              <a:off x="6386879" y="5466964"/>
              <a:ext cx="2793794" cy="584776"/>
            </a:xfrm>
            <a:prstGeom prst="rect">
              <a:avLst/>
            </a:prstGeom>
          </p:spPr>
          <p:txBody>
            <a:bodyPr wrap="square">
              <a:spAutoFit/>
            </a:bodyPr>
            <a:lstStyle/>
            <a:p>
              <a:pPr marL="171450" lvl="0" indent="-171450">
                <a:buSzPct val="100000"/>
                <a:buBlip>
                  <a:blip r:embed="rId6"/>
                </a:buBlip>
              </a:pPr>
              <a:r>
                <a:rPr lang="en-US" sz="1600">
                  <a:solidFill>
                    <a:srgbClr val="000000"/>
                  </a:solidFill>
                  <a:latin typeface="Geneva"/>
                  <a:cs typeface="Geneva"/>
                </a:rPr>
                <a:t> vents</a:t>
              </a:r>
            </a:p>
            <a:p>
              <a:pPr marL="171450" lvl="0" indent="-171450">
                <a:buSzPct val="100000"/>
                <a:buBlip>
                  <a:blip r:embed="rId6"/>
                </a:buBlip>
              </a:pPr>
              <a:r>
                <a:rPr lang="en-US" sz="1600">
                  <a:solidFill>
                    <a:srgbClr val="000000"/>
                  </a:solidFill>
                  <a:latin typeface="Geneva"/>
                  <a:cs typeface="Geneva"/>
                </a:rPr>
                <a:t> </a:t>
              </a:r>
              <a:r>
                <a:rPr lang="en-US" sz="1600" b="1">
                  <a:solidFill>
                    <a:srgbClr val="000000"/>
                  </a:solidFill>
                  <a:latin typeface="Geneva"/>
                  <a:cs typeface="Geneva"/>
                </a:rPr>
                <a:t>transferts</a:t>
              </a:r>
            </a:p>
          </p:txBody>
        </p:sp>
      </p:grpSp>
      <p:sp>
        <p:nvSpPr>
          <p:cNvPr id="33" name="Rectangle 32"/>
          <p:cNvSpPr/>
          <p:nvPr/>
        </p:nvSpPr>
        <p:spPr>
          <a:xfrm rot="5400000">
            <a:off x="7562909" y="3000737"/>
            <a:ext cx="1278448" cy="246221"/>
          </a:xfrm>
          <a:prstGeom prst="rect">
            <a:avLst/>
          </a:prstGeom>
        </p:spPr>
        <p:txBody>
          <a:bodyPr wrap="square">
            <a:spAutoFit/>
          </a:bodyPr>
          <a:lstStyle/>
          <a:p>
            <a:pPr lvl="0">
              <a:buSzPct val="100000"/>
            </a:pPr>
            <a:r>
              <a:rPr lang="en-US" sz="1000" i="1">
                <a:latin typeface="Geneva"/>
                <a:cs typeface="Geneva"/>
              </a:rPr>
              <a:t>Sundqvist+2017</a:t>
            </a:r>
          </a:p>
        </p:txBody>
      </p:sp>
      <p:sp>
        <p:nvSpPr>
          <p:cNvPr id="29" name="Rectangle 28"/>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2 / 16</a:t>
            </a:r>
          </a:p>
        </p:txBody>
      </p:sp>
    </p:spTree>
    <p:extLst>
      <p:ext uri="{BB962C8B-B14F-4D97-AF65-F5344CB8AC3E}">
        <p14:creationId xmlns:p14="http://schemas.microsoft.com/office/powerpoint/2010/main" val="24536066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30" name="Rectangle 2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 16</a:t>
            </a:r>
          </a:p>
        </p:txBody>
      </p:sp>
    </p:spTree>
    <p:extLst>
      <p:ext uri="{BB962C8B-B14F-4D97-AF65-F5344CB8AC3E}">
        <p14:creationId xmlns:p14="http://schemas.microsoft.com/office/powerpoint/2010/main" val="335997674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30" name="Rectangle 2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 16</a:t>
            </a:r>
          </a:p>
        </p:txBody>
      </p:sp>
    </p:spTree>
    <p:extLst>
      <p:ext uri="{BB962C8B-B14F-4D97-AF65-F5344CB8AC3E}">
        <p14:creationId xmlns:p14="http://schemas.microsoft.com/office/powerpoint/2010/main" val="10730977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57961" cy="540480"/>
          </a:xfrm>
          <a:prstGeom prst="rect">
            <a:avLst/>
          </a:prstGeom>
          <a:solidFill>
            <a:schemeClr val="lt1">
              <a:alpha val="50000"/>
            </a:schemeClr>
          </a:solidFill>
          <a:ln>
            <a:noFill/>
          </a:ln>
          <a:effectLst>
            <a:outerShdw blurRad="82550" dir="2700000" sx="120000" sy="120000" algn="tl" rotWithShape="0">
              <a:prstClr val="black">
                <a:alpha val="7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b="1" dirty="0">
                <a:latin typeface="Geneva"/>
                <a:cs typeface="Geneva"/>
              </a:rPr>
              <a:t> Binaires X de forte masse – Portrait</a:t>
            </a:r>
            <a:endParaRPr lang="en-US" sz="2000" b="1" dirty="0" smtClean="0">
              <a:latin typeface="Geneva"/>
              <a:cs typeface="Geneva"/>
            </a:endParaRPr>
          </a:p>
        </p:txBody>
      </p:sp>
      <p:sp>
        <p:nvSpPr>
          <p:cNvPr id="2" name="ZoneTexte 1"/>
          <p:cNvSpPr txBox="1"/>
          <p:nvPr/>
        </p:nvSpPr>
        <p:spPr>
          <a:xfrm>
            <a:off x="10938933" y="4131733"/>
            <a:ext cx="184666" cy="369332"/>
          </a:xfrm>
          <a:prstGeom prst="rect">
            <a:avLst/>
          </a:prstGeom>
          <a:noFill/>
        </p:spPr>
        <p:txBody>
          <a:bodyPr wrap="none" rtlCol="0">
            <a:spAutoFit/>
          </a:bodyPr>
          <a:lstStyle/>
          <a:p>
            <a:endParaRPr lang="fr-FR" dirty="0"/>
          </a:p>
        </p:txBody>
      </p:sp>
      <p:sp>
        <p:nvSpPr>
          <p:cNvPr id="19" name="Rectangle 18"/>
          <p:cNvSpPr/>
          <p:nvPr/>
        </p:nvSpPr>
        <p:spPr>
          <a:xfrm>
            <a:off x="-1" y="6648379"/>
            <a:ext cx="9157961" cy="193746"/>
          </a:xfrm>
          <a:prstGeom prst="rect">
            <a:avLst/>
          </a:prstGeom>
          <a:solidFill>
            <a:schemeClr val="lt1">
              <a:alpha val="50000"/>
            </a:schemeClr>
          </a:solidFill>
          <a:ln>
            <a:noFill/>
          </a:ln>
          <a:effectLst>
            <a:outerShdw blurRad="63500" dir="13500000" sx="117000" sy="117000" kx="2700000" rotWithShape="0">
              <a:srgbClr val="000000">
                <a:alpha val="51000"/>
              </a:s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7F7F7F"/>
                </a:solidFill>
                <a:latin typeface="Geneva"/>
                <a:cs typeface="Geneva"/>
              </a:rPr>
              <a:t>Parcours</a:t>
            </a:r>
            <a:r>
              <a:rPr lang="en-US" sz="1200" b="1" dirty="0" smtClean="0">
                <a:solidFill>
                  <a:srgbClr val="7F7F7F"/>
                </a:solidFill>
                <a:latin typeface="Geneva"/>
                <a:cs typeface="Geneva"/>
              </a:rPr>
              <a:t>	–</a:t>
            </a:r>
            <a:r>
              <a:rPr lang="en-US" sz="1200" b="1" dirty="0" smtClean="0">
                <a:latin typeface="Geneva"/>
                <a:cs typeface="Geneva"/>
              </a:rPr>
              <a:t>	Travaux	</a:t>
            </a:r>
            <a:r>
              <a:rPr lang="en-US" sz="1200" b="1" dirty="0" smtClean="0">
                <a:solidFill>
                  <a:srgbClr val="7F7F7F"/>
                </a:solidFill>
                <a:latin typeface="Geneva"/>
                <a:cs typeface="Geneva"/>
              </a:rPr>
              <a:t>-	Projet de recherche	-	Enseignement</a:t>
            </a:r>
            <a:r>
              <a:rPr lang="en-US" sz="1200" b="1" dirty="0" smtClean="0">
                <a:latin typeface="Geneva"/>
                <a:cs typeface="Geneva"/>
              </a:rPr>
              <a:t>				</a:t>
            </a:r>
            <a:endParaRPr lang="en-US" sz="1200" b="1" dirty="0">
              <a:latin typeface="Geneva"/>
              <a:cs typeface="Geneva"/>
            </a:endParaRPr>
          </a:p>
        </p:txBody>
      </p:sp>
      <p:pic>
        <p:nvPicPr>
          <p:cNvPr id="3" name="Image 2" descr="hmxr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01" y="2406729"/>
            <a:ext cx="6102454" cy="1965810"/>
          </a:xfrm>
          <a:prstGeom prst="rect">
            <a:avLst/>
          </a:prstGeom>
          <a:ln>
            <a:noFill/>
          </a:ln>
          <a:effectLst>
            <a:outerShdw blurRad="190500" algn="tl" rotWithShape="0">
              <a:srgbClr val="000000">
                <a:alpha val="70000"/>
              </a:srgbClr>
            </a:outerShdw>
          </a:effectLst>
        </p:spPr>
      </p:pic>
      <p:cxnSp>
        <p:nvCxnSpPr>
          <p:cNvPr id="5" name="Connecteur droit avec flèche 4"/>
          <p:cNvCxnSpPr/>
          <p:nvPr/>
        </p:nvCxnSpPr>
        <p:spPr>
          <a:xfrm flipV="1">
            <a:off x="4048966" y="1866071"/>
            <a:ext cx="524018" cy="11794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er 36"/>
          <p:cNvGrpSpPr/>
          <p:nvPr/>
        </p:nvGrpSpPr>
        <p:grpSpPr>
          <a:xfrm>
            <a:off x="4289552" y="696410"/>
            <a:ext cx="5094022" cy="1314034"/>
            <a:chOff x="4908799" y="723432"/>
            <a:chExt cx="5094022" cy="1314034"/>
          </a:xfrm>
        </p:grpSpPr>
        <p:sp>
          <p:nvSpPr>
            <p:cNvPr id="11" name="Rounded Rectangle 39"/>
            <p:cNvSpPr/>
            <p:nvPr/>
          </p:nvSpPr>
          <p:spPr>
            <a:xfrm>
              <a:off x="4908799" y="1163814"/>
              <a:ext cx="1093372" cy="628893"/>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O</a:t>
              </a:r>
              <a:r>
                <a:rPr lang="en-US" sz="1600" b="1" dirty="0" smtClean="0">
                  <a:solidFill>
                    <a:srgbClr val="000000"/>
                  </a:solidFill>
                  <a:latin typeface="Geneva"/>
                  <a:cs typeface="Geneva"/>
                </a:rPr>
                <a:t>bjet compact</a:t>
              </a:r>
              <a:endParaRPr lang="en-US" sz="1600" b="1" dirty="0">
                <a:solidFill>
                  <a:srgbClr val="000000"/>
                </a:solidFill>
                <a:latin typeface="Geneva"/>
                <a:cs typeface="Geneva"/>
              </a:endParaRPr>
            </a:p>
          </p:txBody>
        </p:sp>
        <p:cxnSp>
          <p:nvCxnSpPr>
            <p:cNvPr id="8" name="Connecteur en angle 7"/>
            <p:cNvCxnSpPr>
              <a:stCxn id="11" idx="3"/>
            </p:cNvCxnSpPr>
            <p:nvPr/>
          </p:nvCxnSpPr>
          <p:spPr>
            <a:xfrm>
              <a:off x="6002171" y="1478261"/>
              <a:ext cx="455248" cy="438795"/>
            </a:xfrm>
            <a:prstGeom prst="bentConnector3">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en angle 15"/>
            <p:cNvCxnSpPr>
              <a:stCxn id="11" idx="3"/>
            </p:cNvCxnSpPr>
            <p:nvPr/>
          </p:nvCxnSpPr>
          <p:spPr>
            <a:xfrm flipV="1">
              <a:off x="6002171" y="1066359"/>
              <a:ext cx="455248" cy="411902"/>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6409499" y="723432"/>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étoile à neutrons (eg Vela X-1)</a:t>
              </a:r>
            </a:p>
          </p:txBody>
        </p:sp>
        <p:sp>
          <p:nvSpPr>
            <p:cNvPr id="36" name="Rectangle 35"/>
            <p:cNvSpPr/>
            <p:nvPr/>
          </p:nvSpPr>
          <p:spPr>
            <a:xfrm>
              <a:off x="6409499" y="1550153"/>
              <a:ext cx="3593322" cy="487313"/>
            </a:xfrm>
            <a:prstGeom prst="rect">
              <a:avLst/>
            </a:prstGeom>
          </p:spPr>
          <p:txBody>
            <a:bodyPr wrap="square">
              <a:spAutoFit/>
            </a:bodyPr>
            <a:lstStyle/>
            <a:p>
              <a:pPr lvl="0">
                <a:lnSpc>
                  <a:spcPct val="200000"/>
                </a:lnSpc>
                <a:buSzPct val="100000"/>
              </a:pPr>
              <a:r>
                <a:rPr lang="en-US" sz="1400">
                  <a:solidFill>
                    <a:srgbClr val="000000"/>
                  </a:solidFill>
                  <a:latin typeface="Geneva"/>
                  <a:cs typeface="Geneva"/>
                </a:rPr>
                <a:t>trou noir (eg Cygnus X-1)</a:t>
              </a:r>
            </a:p>
          </p:txBody>
        </p:sp>
      </p:grpSp>
      <p:sp>
        <p:nvSpPr>
          <p:cNvPr id="43" name="Rounded Rectangle 39"/>
          <p:cNvSpPr/>
          <p:nvPr/>
        </p:nvSpPr>
        <p:spPr>
          <a:xfrm>
            <a:off x="3241306" y="5373000"/>
            <a:ext cx="1997083"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0000"/>
                </a:solidFill>
                <a:latin typeface="Geneva"/>
                <a:cs typeface="Geneva"/>
              </a:rPr>
              <a:t>Supergéante O/B </a:t>
            </a:r>
          </a:p>
        </p:txBody>
      </p:sp>
      <p:cxnSp>
        <p:nvCxnSpPr>
          <p:cNvPr id="44" name="Connecteur en angle 43"/>
          <p:cNvCxnSpPr/>
          <p:nvPr/>
        </p:nvCxnSpPr>
        <p:spPr>
          <a:xfrm rot="5400000">
            <a:off x="2856515" y="4877724"/>
            <a:ext cx="534955" cy="275550"/>
          </a:xfrm>
          <a:prstGeom prst="bentConnector3">
            <a:avLst>
              <a:gd name="adj1" fmla="val 50000"/>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Connecteur en angle 44"/>
          <p:cNvCxnSpPr/>
          <p:nvPr/>
        </p:nvCxnSpPr>
        <p:spPr>
          <a:xfrm rot="16200000" flipH="1">
            <a:off x="3167072" y="4935426"/>
            <a:ext cx="451080" cy="267984"/>
          </a:xfrm>
          <a:prstGeom prst="bentConnector3">
            <a:avLst>
              <a:gd name="adj1" fmla="val 393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3261765" y="4017144"/>
            <a:ext cx="0" cy="82673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2" name="Rounded Rectangle 39"/>
          <p:cNvSpPr/>
          <p:nvPr/>
        </p:nvSpPr>
        <p:spPr>
          <a:xfrm>
            <a:off x="1876797" y="5377152"/>
            <a:ext cx="1242612" cy="453317"/>
          </a:xfrm>
          <a:prstGeom prst="roundRect">
            <a:avLst>
              <a:gd name="adj" fmla="val 3600"/>
            </a:avLst>
          </a:prstGeom>
          <a:solidFill>
            <a:srgbClr val="FFFDFA"/>
          </a:solidFill>
          <a:ln w="12700" cap="sq" cmpd="sng">
            <a:solidFill>
              <a:srgbClr val="7F7F7F"/>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7F7F7F"/>
                </a:solidFill>
                <a:latin typeface="Geneva"/>
                <a:cs typeface="Geneva"/>
              </a:rPr>
              <a:t>Etoile Be</a:t>
            </a:r>
          </a:p>
        </p:txBody>
      </p:sp>
      <p:cxnSp>
        <p:nvCxnSpPr>
          <p:cNvPr id="73" name="Connecteur droit avec flèche 72"/>
          <p:cNvCxnSpPr/>
          <p:nvPr/>
        </p:nvCxnSpPr>
        <p:spPr>
          <a:xfrm>
            <a:off x="4495346" y="4150477"/>
            <a:ext cx="961116" cy="6990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Rounded Rectangle 39"/>
          <p:cNvSpPr/>
          <p:nvPr/>
        </p:nvSpPr>
        <p:spPr>
          <a:xfrm>
            <a:off x="5531697" y="4776681"/>
            <a:ext cx="1558216" cy="453317"/>
          </a:xfrm>
          <a:prstGeom prst="roundRect">
            <a:avLst>
              <a:gd name="adj" fmla="val 3600"/>
            </a:avLst>
          </a:prstGeom>
          <a:solidFill>
            <a:srgbClr val="FFFDFA"/>
          </a:solidFill>
          <a:ln w="12700" cap="sq" cmpd="sng">
            <a:solidFill>
              <a:srgbClr val="000000"/>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800000"/>
                </a:solidFill>
                <a:latin typeface="Geneva"/>
                <a:cs typeface="Geneva"/>
              </a:rPr>
              <a:t>Vent stellaire</a:t>
            </a:r>
          </a:p>
        </p:txBody>
      </p:sp>
      <p:sp>
        <p:nvSpPr>
          <p:cNvPr id="79" name="Rectangle 78"/>
          <p:cNvSpPr/>
          <p:nvPr/>
        </p:nvSpPr>
        <p:spPr>
          <a:xfrm>
            <a:off x="5589823" y="5233587"/>
            <a:ext cx="3155790" cy="954107"/>
          </a:xfrm>
          <a:prstGeom prst="rect">
            <a:avLst/>
          </a:prstGeom>
        </p:spPr>
        <p:txBody>
          <a:bodyPr wrap="square">
            <a:spAutoFit/>
          </a:bodyPr>
          <a:lstStyle/>
          <a:p>
            <a:pPr marL="171450" lvl="0" indent="-171450">
              <a:buSzPct val="100000"/>
              <a:buBlip>
                <a:blip r:embed="rId4"/>
              </a:buBlip>
            </a:pPr>
            <a:r>
              <a:rPr lang="en-US" sz="1400">
                <a:solidFill>
                  <a:srgbClr val="000000"/>
                </a:solidFill>
                <a:latin typeface="Geneva"/>
                <a:cs typeface="Geneva"/>
              </a:rPr>
              <a:t> absorption UV résonnante</a:t>
            </a:r>
          </a:p>
          <a:p>
            <a:pPr marL="171450" lvl="0" indent="-171450">
              <a:buSzPct val="100000"/>
              <a:buBlip>
                <a:blip r:embed="rId4"/>
              </a:buBlip>
            </a:pPr>
            <a:r>
              <a:rPr lang="en-US" sz="1400">
                <a:solidFill>
                  <a:srgbClr val="000000"/>
                </a:solidFill>
                <a:latin typeface="Geneva"/>
                <a:cs typeface="Geneva"/>
              </a:rPr>
              <a:t> dense et rapide =&gt; </a:t>
            </a:r>
            <a:r>
              <a:rPr lang="en-US" sz="1400" b="1">
                <a:solidFill>
                  <a:srgbClr val="000000"/>
                </a:solidFill>
                <a:latin typeface="Geneva"/>
                <a:cs typeface="Geneva"/>
              </a:rPr>
              <a:t>10</a:t>
            </a:r>
            <a:r>
              <a:rPr lang="en-US" sz="1400" b="1" baseline="30000">
                <a:solidFill>
                  <a:srgbClr val="000000"/>
                </a:solidFill>
                <a:latin typeface="Geneva"/>
                <a:cs typeface="Geneva"/>
              </a:rPr>
              <a:t>-6 </a:t>
            </a:r>
            <a:r>
              <a:rPr lang="en-US" sz="1400" b="1">
                <a:solidFill>
                  <a:srgbClr val="000000"/>
                </a:solidFill>
                <a:latin typeface="Geneva"/>
                <a:cs typeface="Geneva"/>
              </a:rPr>
              <a:t>M</a:t>
            </a:r>
            <a:r>
              <a:rPr lang="en-US" sz="1400" b="1" baseline="-25000">
                <a:solidFill>
                  <a:srgbClr val="000000"/>
                </a:solidFill>
                <a:latin typeface="Geneva"/>
                <a:cs typeface="Geneva"/>
              </a:rPr>
              <a:t>☉</a:t>
            </a:r>
            <a:r>
              <a:rPr lang="en-US" sz="1400" b="1">
                <a:solidFill>
                  <a:srgbClr val="000000"/>
                </a:solidFill>
                <a:latin typeface="Geneva"/>
                <a:cs typeface="Geneva"/>
              </a:rPr>
              <a:t>/an</a:t>
            </a:r>
          </a:p>
          <a:p>
            <a:pPr marL="171450" lvl="0" indent="-171450">
              <a:buSzPct val="100000"/>
              <a:buBlip>
                <a:blip r:embed="rId4"/>
              </a:buBlip>
            </a:pPr>
            <a:r>
              <a:rPr lang="en-US" sz="1400" b="1">
                <a:solidFill>
                  <a:srgbClr val="800000"/>
                </a:solidFill>
                <a:latin typeface="Geneva"/>
                <a:cs typeface="Geneva"/>
              </a:rPr>
              <a:t> inhomogène (“clumps”)</a:t>
            </a:r>
          </a:p>
          <a:p>
            <a:pPr marL="171450" lvl="0" indent="-171450">
              <a:buSzPct val="100000"/>
              <a:buBlip>
                <a:blip r:embed="rId4"/>
              </a:buBlip>
            </a:pPr>
            <a:r>
              <a:rPr lang="en-US" sz="1400">
                <a:solidFill>
                  <a:srgbClr val="000000"/>
                </a:solidFill>
                <a:latin typeface="Geneva"/>
                <a:cs typeface="Geneva"/>
              </a:rPr>
              <a:t> ionisé par l’objet compact</a:t>
            </a:r>
          </a:p>
        </p:txBody>
      </p:sp>
      <p:sp>
        <p:nvSpPr>
          <p:cNvPr id="93" name="Rectangle 92"/>
          <p:cNvSpPr/>
          <p:nvPr/>
        </p:nvSpPr>
        <p:spPr>
          <a:xfrm>
            <a:off x="6543256" y="4154464"/>
            <a:ext cx="1296993" cy="215444"/>
          </a:xfrm>
          <a:prstGeom prst="rect">
            <a:avLst/>
          </a:prstGeom>
        </p:spPr>
        <p:txBody>
          <a:bodyPr wrap="square">
            <a:spAutoFit/>
          </a:bodyPr>
          <a:lstStyle/>
          <a:p>
            <a:pPr lvl="0">
              <a:buSzPct val="100000"/>
            </a:pPr>
            <a:r>
              <a:rPr lang="en-US" sz="800" i="1">
                <a:solidFill>
                  <a:schemeClr val="bg1"/>
                </a:solidFill>
                <a:latin typeface="Geneva"/>
                <a:cs typeface="Geneva"/>
              </a:rPr>
              <a:t>Credits : Pere Blay</a:t>
            </a:r>
          </a:p>
        </p:txBody>
      </p:sp>
      <p:sp>
        <p:nvSpPr>
          <p:cNvPr id="30" name="Rectangle 29"/>
          <p:cNvSpPr/>
          <p:nvPr/>
        </p:nvSpPr>
        <p:spPr>
          <a:xfrm>
            <a:off x="8320009" y="6642374"/>
            <a:ext cx="837951" cy="246221"/>
          </a:xfrm>
          <a:prstGeom prst="rect">
            <a:avLst/>
          </a:prstGeom>
        </p:spPr>
        <p:txBody>
          <a:bodyPr wrap="square">
            <a:spAutoFit/>
          </a:bodyPr>
          <a:lstStyle/>
          <a:p>
            <a:pPr lvl="0" algn="r">
              <a:lnSpc>
                <a:spcPct val="80000"/>
              </a:lnSpc>
              <a:buSzPct val="100000"/>
            </a:pPr>
            <a:r>
              <a:rPr lang="en-US" sz="1200">
                <a:solidFill>
                  <a:srgbClr val="000000"/>
                </a:solidFill>
                <a:latin typeface="Geneva"/>
                <a:cs typeface="Geneva"/>
              </a:rPr>
              <a:t>3 / 16</a:t>
            </a:r>
          </a:p>
        </p:txBody>
      </p:sp>
    </p:spTree>
    <p:extLst>
      <p:ext uri="{BB962C8B-B14F-4D97-AF65-F5344CB8AC3E}">
        <p14:creationId xmlns:p14="http://schemas.microsoft.com/office/powerpoint/2010/main" val="272741319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69146</TotalTime>
  <Words>6147</Words>
  <Application>Microsoft Macintosh PowerPoint</Application>
  <PresentationFormat>Présentation à l'écran (4:3)</PresentationFormat>
  <Paragraphs>1165</Paragraphs>
  <Slides>52</Slides>
  <Notes>52</Notes>
  <HiddenSlides>0</HiddenSlides>
  <MMClips>0</MMClips>
  <ScaleCrop>false</ScaleCrop>
  <HeadingPairs>
    <vt:vector size="4" baseType="variant">
      <vt:variant>
        <vt:lpstr>Thème</vt:lpstr>
      </vt:variant>
      <vt:variant>
        <vt:i4>1</vt:i4>
      </vt:variant>
      <vt:variant>
        <vt:lpstr>Titres des diapositives</vt:lpstr>
      </vt:variant>
      <vt:variant>
        <vt:i4>52</vt:i4>
      </vt:variant>
    </vt:vector>
  </HeadingPairs>
  <TitlesOfParts>
    <vt:vector size="53" baseType="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 Mellah Ileyk</dc:creator>
  <cp:lastModifiedBy>Ileyk EL MELLAH</cp:lastModifiedBy>
  <cp:revision>1991</cp:revision>
  <cp:lastPrinted>2018-07-11T03:19:35Z</cp:lastPrinted>
  <dcterms:created xsi:type="dcterms:W3CDTF">2015-05-11T17:36:50Z</dcterms:created>
  <dcterms:modified xsi:type="dcterms:W3CDTF">2019-04-14T19:24:26Z</dcterms:modified>
</cp:coreProperties>
</file>